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501" r:id="rId3"/>
    <p:sldId id="511" r:id="rId4"/>
    <p:sldId id="504" r:id="rId5"/>
    <p:sldId id="505" r:id="rId6"/>
    <p:sldId id="506" r:id="rId7"/>
    <p:sldId id="507" r:id="rId8"/>
    <p:sldId id="494" r:id="rId9"/>
    <p:sldId id="514" r:id="rId10"/>
    <p:sldId id="512" r:id="rId11"/>
    <p:sldId id="503" r:id="rId12"/>
    <p:sldId id="500" r:id="rId13"/>
    <p:sldId id="510" r:id="rId14"/>
    <p:sldId id="491" r:id="rId15"/>
    <p:sldId id="492" r:id="rId16"/>
    <p:sldId id="513" r:id="rId17"/>
    <p:sldId id="508" r:id="rId18"/>
    <p:sldId id="499" r:id="rId19"/>
    <p:sldId id="509" r:id="rId20"/>
    <p:sldId id="51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0000FF"/>
    <a:srgbClr val="FFFF99"/>
    <a:srgbClr val="CCFFFF"/>
    <a:srgbClr val="00CC00"/>
    <a:srgbClr val="00330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7F4118-BBE9-4846-9E91-AB8366EE6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Е.В. представляет всех авторов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5F7EE-5F67-4AD1-8665-CE69F310333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Здесь можно провести практикум по УУД. На шаге №2 – можно проиграть как метод.объединение читает Схему анализа по УУД (3-4 или 5-6 класса). Например: укажите какие УУД вы часто развиваете, а какие – редко. </a:t>
            </a: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F05D5-A256-41C6-B846-697980B4A80A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514DAB-4348-418E-B5D1-565F111DF1F2}" type="slidenum">
              <a:rPr lang="ru-RU" sz="1200"/>
              <a:pPr algn="r"/>
              <a:t>14</a:t>
            </a:fld>
            <a:endParaRPr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Знакомим кратко с кажд.технологией приводя конкретные примеры, пересказыая эпиозоды конкретных уроков </a:t>
            </a:r>
          </a:p>
          <a:p>
            <a:pPr eaLnBrk="1" hangingPunct="1"/>
            <a:r>
              <a:rPr lang="ru-RU" smtClean="0"/>
              <a:t>После знакомства с каждой технологией задаем вопрос - какие действия развивает эта технология?  В схеме анализа урока  Находим и ставим галочку на формулировке (чтобы потом делать также на уроке) ВЫВОД – КОМПЛЕКС ТЕХНОЛОГИЙ ТЕОРЕТИЧЕСКИ ОБЕСПЕЧИВАЕТ ДЕЯТ.ПОДХОД?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61C723-4E47-44F7-8621-EA47BD1DB018}" type="slidenum">
              <a:rPr lang="ru-RU" sz="1200"/>
              <a:pPr algn="r"/>
              <a:t>15</a:t>
            </a:fld>
            <a:endParaRPr lang="ru-RU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Определите, какие этапы, каких технологий развивают – регулятивные УУД, познавательные и т.д.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Этот слайд образно представляет памятку «Процедура внедрения технологии»</a:t>
            </a:r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781F4-5B69-41D1-AEFC-7F66D65A521B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Территориальные сети нужны для регулярного общения педагогов друг с другом, чтобы по большинству возникающих вопросов, можно было найти внутри сети человека, который мог бы оказать помощь другим. </a:t>
            </a:r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970F2-4D6A-47DA-9CEF-2487438E258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Это примерный понедельный план. Оно может существенно отличаться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D5576-FD60-4CA0-9339-D2CEBE79F426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642AC-D4A3-4FB3-ABED-6AB05673B863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90C04-64C4-4CFF-9464-34212160BCAB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1CE808-0BB1-4389-92D4-9A313678EA44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Можно подумать, что ничего нового! Все эти красивые слова говорились и раньше. НО ТЕПЕРЬ ЭТО БУДУТ ПРОВЕРЯТЬ! СМ.ДАЛЬШЕ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56A9F0-C0D6-4B12-9882-F291577FD2F1}" type="slidenum">
              <a:rPr lang="ru-RU" sz="1200"/>
              <a:pPr algn="r"/>
              <a:t>6</a:t>
            </a:fld>
            <a:endParaRPr lang="ru-RU" sz="1200"/>
          </a:p>
        </p:txBody>
      </p:sp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9" tIns="45714" rIns="91429" bIns="45714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0C5A2-60C8-427E-BEF1-B3349388417F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Основная идея решения проблемы – УЧЕБНИКИ ЛИШЬ ЧАСТЬ ОБРАЗОВАТЕЛЬНОЙ СИСТЕМЫ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Комментарии по шагам (появление элементов на слайде)? </a:t>
            </a:r>
          </a:p>
          <a:p>
            <a:r>
              <a:rPr lang="ru-RU" smtClean="0"/>
              <a:t>0. Учебник – это инструмент. Если инструмент меняется, должно измениться и навыки, иначе начнем «шуроповертом закалачивать гвозди» </a:t>
            </a:r>
          </a:p>
          <a:p>
            <a:r>
              <a:rPr lang="ru-RU" smtClean="0"/>
              <a:t>1.Согласны, что традиционный учебник выглядит так? Предположите – чем должен отличаться Новый учебник по каждой позиции (цель, текст, методика)? </a:t>
            </a:r>
          </a:p>
          <a:p>
            <a:r>
              <a:rPr lang="ru-RU" smtClean="0"/>
              <a:t>2.Сравните – как у авторов слайда</a:t>
            </a:r>
          </a:p>
          <a:p>
            <a:r>
              <a:rPr lang="ru-RU" smtClean="0"/>
              <a:t>3.Таким образом смена инструментов (учебников) – должна сопровождаться сменой технологии. А когда люди первый раз знакомятся, то обычно два типа реакции (красная и зеленые реплики). И все, кто реально пытается использовать технологии, проходит три этапа, только время между ними у всех разное. У кого месяц, к кого – год.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Сравните два факта (зеленый и красный) – какое возникает затруднение? Какую проблемы перед нами ставят. 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CA6A6-A3FB-4504-9788-0BDB09044259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43260-08DD-4D92-A0E5-02AA5D32AEA0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Все наши технологии и инновационные разработки прошли экспериментальную апробацию в двух экспериментах.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F8F45-FD02-485A-8C6F-6C494A89C7B1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E039C-6C60-4C0B-B591-6015579E2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CDC01-7B23-4E42-AE96-1E3BA5BA9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BFF9-40AA-42F1-B6D3-5E3870EA0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BC246-4C9A-4A94-9F52-5AB62170C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A4F5-C310-45EC-B5F0-7AB244BDC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85A4E-B97B-499B-8FAE-FED4871E4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1778-CB80-4C38-B7D4-09E0CBFBA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5DBB4-31B4-405B-8576-16B5F5B79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0C116-B507-4484-8587-90ECF5A74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47C39-1072-42EE-A848-3E84FC1BD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E6416-534C-4F85-8B37-A04ABFAEC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25109-1FA6-4588-9A3A-458B7CBDB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191F1-CA0D-43FD-921E-C7DB9F68C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C21D90-91CA-40A8-A097-7E4F0674F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18" Type="http://schemas.openxmlformats.org/officeDocument/2006/relationships/image" Target="../media/image52.png"/><Relationship Id="rId3" Type="http://schemas.openxmlformats.org/officeDocument/2006/relationships/hyperlink" Target="http://ruprom-image.s3.amazonaws.com/140181_w640_h640_1111111111111.jpg" TargetMode="External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0.jpe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19" Type="http://schemas.openxmlformats.org/officeDocument/2006/relationships/image" Target="../media/image53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Relationship Id="rId1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wmf"/><Relationship Id="rId5" Type="http://schemas.openxmlformats.org/officeDocument/2006/relationships/image" Target="../media/image56.png"/><Relationship Id="rId10" Type="http://schemas.openxmlformats.org/officeDocument/2006/relationships/image" Target="../media/image61.jpeg"/><Relationship Id="rId4" Type="http://schemas.openxmlformats.org/officeDocument/2006/relationships/image" Target="../media/image37.wmf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4.wmf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2100.r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458200" cy="36576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1"/>
                </a:solidFill>
              </a:rPr>
              <a:t>Федеральный инновационный проект:</a:t>
            </a:r>
            <a:r>
              <a:rPr lang="ru-RU" sz="3200" b="1" smtClean="0">
                <a:solidFill>
                  <a:srgbClr val="0000FF"/>
                </a:solidFill>
              </a:rPr>
              <a:t/>
            </a:r>
            <a:br>
              <a:rPr lang="ru-RU" sz="3200" b="1" smtClean="0">
                <a:solidFill>
                  <a:srgbClr val="0000FF"/>
                </a:solidFill>
              </a:rPr>
            </a:br>
            <a:r>
              <a:rPr lang="ru-RU" sz="3600" b="1" smtClean="0">
                <a:solidFill>
                  <a:srgbClr val="0000FF"/>
                </a:solidFill>
              </a:rPr>
              <a:t>Реализация ФГОС и достижение нового образовательного результата через внедрение комплекса технологий деятельностного типа Образовательной системы </a:t>
            </a:r>
            <a:br>
              <a:rPr lang="ru-RU" sz="3600" b="1" smtClean="0">
                <a:solidFill>
                  <a:srgbClr val="0000FF"/>
                </a:solidFill>
              </a:rPr>
            </a:br>
            <a:r>
              <a:rPr lang="ru-RU" sz="3600" b="1" smtClean="0">
                <a:solidFill>
                  <a:srgbClr val="0000FF"/>
                </a:solidFill>
              </a:rPr>
              <a:t>„Школа 2100“ в массовую практику начальной и основной школы</a:t>
            </a:r>
            <a:r>
              <a:rPr lang="ru-RU" sz="3600" smtClean="0">
                <a:solidFill>
                  <a:srgbClr val="0000FF"/>
                </a:solidFill>
              </a:rPr>
              <a:t/>
            </a:r>
            <a:br>
              <a:rPr lang="ru-RU" sz="3600" smtClean="0">
                <a:solidFill>
                  <a:srgbClr val="0000FF"/>
                </a:solidFill>
              </a:rPr>
            </a:br>
            <a:r>
              <a:rPr lang="ru-RU" sz="3600" b="1" smtClean="0">
                <a:solidFill>
                  <a:srgbClr val="0000FF"/>
                </a:solidFill>
              </a:rPr>
              <a:t/>
            </a:r>
            <a:br>
              <a:rPr lang="ru-RU" sz="3600" b="1" smtClean="0">
                <a:solidFill>
                  <a:srgbClr val="0000FF"/>
                </a:solidFill>
              </a:rPr>
            </a:br>
            <a:endParaRPr lang="ru-RU" sz="3600" b="1" smtClean="0">
              <a:solidFill>
                <a:srgbClr val="0000FF"/>
              </a:solidFill>
            </a:endParaRPr>
          </a:p>
        </p:txBody>
      </p:sp>
      <p:pic>
        <p:nvPicPr>
          <p:cNvPr id="16386" name="Picture 1028" descr="b1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029200"/>
            <a:ext cx="12017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029" descr="sova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176838"/>
            <a:ext cx="1295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2057400" y="5321300"/>
            <a:ext cx="5029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Федеральная инновационная площадка РАО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66FFFF">
                  <a:alpha val="25999"/>
                </a:srgbClr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ru-RU" sz="5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Средства достижения цели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3271838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/>
              <a:t>Эксперимент РАО   </a:t>
            </a:r>
            <a:r>
              <a:rPr lang="ru-RU" sz="2000" i="1"/>
              <a:t>2008-2011</a:t>
            </a:r>
          </a:p>
        </p:txBody>
      </p:sp>
      <p:pic>
        <p:nvPicPr>
          <p:cNvPr id="33794" name="Picture 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62475" y="3854450"/>
            <a:ext cx="6762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13"/>
          <p:cNvSpPr txBox="1">
            <a:spLocks noChangeArrowheads="1"/>
          </p:cNvSpPr>
          <p:nvPr/>
        </p:nvSpPr>
        <p:spPr bwMode="auto">
          <a:xfrm>
            <a:off x="3368675" y="533400"/>
            <a:ext cx="2574925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2B03F5"/>
                </a:solidFill>
              </a:rPr>
              <a:t>УМЦ «Школа 2100»</a:t>
            </a:r>
          </a:p>
        </p:txBody>
      </p:sp>
      <p:sp>
        <p:nvSpPr>
          <p:cNvPr id="33796" name="Text Box 15"/>
          <p:cNvSpPr txBox="1">
            <a:spLocks noChangeArrowheads="1"/>
          </p:cNvSpPr>
          <p:nvPr/>
        </p:nvSpPr>
        <p:spPr bwMode="auto">
          <a:xfrm>
            <a:off x="5916613" y="609600"/>
            <a:ext cx="312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/>
              <a:t>ГЭП г. </a:t>
            </a:r>
            <a:r>
              <a:rPr lang="ru-RU" sz="2000">
                <a:solidFill>
                  <a:srgbClr val="0000FF"/>
                </a:solidFill>
              </a:rPr>
              <a:t>Москвы         </a:t>
            </a:r>
            <a:r>
              <a:rPr lang="ru-RU" sz="2000" i="1"/>
              <a:t>2009-2012</a:t>
            </a:r>
          </a:p>
        </p:txBody>
      </p:sp>
      <p:sp>
        <p:nvSpPr>
          <p:cNvPr id="33797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3429000" y="5791200"/>
            <a:ext cx="2743200" cy="1066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FF0000"/>
                </a:solidFill>
              </a:rPr>
              <a:t>Цели</a:t>
            </a:r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0000FF"/>
                </a:solidFill>
              </a:rPr>
              <a:t>Содержание</a:t>
            </a:r>
            <a:r>
              <a:rPr lang="ru-RU" sz="2000" b="1" smtClean="0"/>
              <a:t> </a:t>
            </a:r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009900"/>
                </a:solidFill>
              </a:rPr>
              <a:t>Технологии</a:t>
            </a:r>
          </a:p>
        </p:txBody>
      </p:sp>
      <p:sp>
        <p:nvSpPr>
          <p:cNvPr id="33798" name="Oval 26"/>
          <p:cNvSpPr>
            <a:spLocks noChangeArrowheads="1"/>
          </p:cNvSpPr>
          <p:nvPr/>
        </p:nvSpPr>
        <p:spPr bwMode="auto">
          <a:xfrm>
            <a:off x="4818063" y="5638800"/>
            <a:ext cx="287337" cy="2889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9" name="Line 28"/>
          <p:cNvSpPr>
            <a:spLocks noChangeShapeType="1"/>
          </p:cNvSpPr>
          <p:nvPr/>
        </p:nvSpPr>
        <p:spPr bwMode="auto">
          <a:xfrm flipV="1">
            <a:off x="5087938" y="5354638"/>
            <a:ext cx="647700" cy="3603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0" name="Oval 29"/>
          <p:cNvSpPr>
            <a:spLocks noChangeArrowheads="1"/>
          </p:cNvSpPr>
          <p:nvPr/>
        </p:nvSpPr>
        <p:spPr bwMode="auto">
          <a:xfrm>
            <a:off x="5016500" y="6049963"/>
            <a:ext cx="287338" cy="288925"/>
          </a:xfrm>
          <a:prstGeom prst="ellipse">
            <a:avLst/>
          </a:prstGeom>
          <a:solidFill>
            <a:srgbClr val="2B03F5"/>
          </a:solidFill>
          <a:ln w="9525">
            <a:solidFill>
              <a:srgbClr val="2B03F5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1" name="Line 31"/>
          <p:cNvSpPr>
            <a:spLocks noChangeShapeType="1"/>
          </p:cNvSpPr>
          <p:nvPr/>
        </p:nvSpPr>
        <p:spPr bwMode="auto">
          <a:xfrm flipV="1">
            <a:off x="5303838" y="5761038"/>
            <a:ext cx="647700" cy="360362"/>
          </a:xfrm>
          <a:prstGeom prst="line">
            <a:avLst/>
          </a:prstGeom>
          <a:noFill/>
          <a:ln w="57150">
            <a:solidFill>
              <a:srgbClr val="2B03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2" name="Oval 32"/>
          <p:cNvSpPr>
            <a:spLocks noChangeArrowheads="1"/>
          </p:cNvSpPr>
          <p:nvPr/>
        </p:nvSpPr>
        <p:spPr bwMode="auto">
          <a:xfrm>
            <a:off x="5257800" y="6477000"/>
            <a:ext cx="287338" cy="288925"/>
          </a:xfrm>
          <a:prstGeom prst="ellipse">
            <a:avLst/>
          </a:prstGeom>
          <a:solidFill>
            <a:srgbClr val="299410"/>
          </a:solidFill>
          <a:ln w="9525">
            <a:solidFill>
              <a:srgbClr val="29941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3" name="Line 34"/>
          <p:cNvSpPr>
            <a:spLocks noChangeShapeType="1"/>
          </p:cNvSpPr>
          <p:nvPr/>
        </p:nvSpPr>
        <p:spPr bwMode="auto">
          <a:xfrm flipV="1">
            <a:off x="5486400" y="6194425"/>
            <a:ext cx="714375" cy="434975"/>
          </a:xfrm>
          <a:prstGeom prst="line">
            <a:avLst/>
          </a:prstGeom>
          <a:noFill/>
          <a:ln w="57150">
            <a:solidFill>
              <a:srgbClr val="29941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4" name="Text Box 43"/>
          <p:cNvSpPr txBox="1">
            <a:spLocks noChangeArrowheads="1"/>
          </p:cNvSpPr>
          <p:nvPr/>
        </p:nvSpPr>
        <p:spPr bwMode="auto">
          <a:xfrm>
            <a:off x="5257800" y="446405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основная школа</a:t>
            </a:r>
          </a:p>
        </p:txBody>
      </p:sp>
      <p:sp>
        <p:nvSpPr>
          <p:cNvPr id="33805" name="Line 46"/>
          <p:cNvSpPr>
            <a:spLocks noChangeShapeType="1"/>
          </p:cNvSpPr>
          <p:nvPr/>
        </p:nvSpPr>
        <p:spPr bwMode="auto">
          <a:xfrm>
            <a:off x="3429000" y="530225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6" name="Line 47"/>
          <p:cNvSpPr>
            <a:spLocks noChangeShapeType="1"/>
          </p:cNvSpPr>
          <p:nvPr/>
        </p:nvSpPr>
        <p:spPr bwMode="auto">
          <a:xfrm flipV="1">
            <a:off x="5105400" y="454025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7" name="Line 48"/>
          <p:cNvSpPr>
            <a:spLocks noChangeShapeType="1"/>
          </p:cNvSpPr>
          <p:nvPr/>
        </p:nvSpPr>
        <p:spPr bwMode="auto">
          <a:xfrm>
            <a:off x="5334000" y="454025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8" name="Text Box 58"/>
          <p:cNvSpPr txBox="1">
            <a:spLocks noChangeArrowheads="1"/>
          </p:cNvSpPr>
          <p:nvPr/>
        </p:nvSpPr>
        <p:spPr bwMode="auto">
          <a:xfrm>
            <a:off x="3429000" y="522605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начальная школа</a:t>
            </a:r>
          </a:p>
        </p:txBody>
      </p:sp>
      <p:sp>
        <p:nvSpPr>
          <p:cNvPr id="33809" name="Text Box 64"/>
          <p:cNvSpPr txBox="1">
            <a:spLocks noChangeArrowheads="1"/>
          </p:cNvSpPr>
          <p:nvPr/>
        </p:nvSpPr>
        <p:spPr bwMode="auto">
          <a:xfrm>
            <a:off x="166688" y="-762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Эксперименты системы «Школа 2100»</a:t>
            </a:r>
            <a:endParaRPr lang="ru-RU" sz="1600" b="1">
              <a:solidFill>
                <a:srgbClr val="0000FF"/>
              </a:solidFill>
            </a:endParaRPr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0" y="1295400"/>
            <a:ext cx="4689475" cy="1289050"/>
          </a:xfrm>
          <a:prstGeom prst="rect">
            <a:avLst/>
          </a:prstGeom>
          <a:solidFill>
            <a:schemeClr val="bg1"/>
          </a:solidFill>
          <a:ln w="38100">
            <a:solidFill>
              <a:srgbClr val="29941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11 регионов </a:t>
            </a:r>
            <a:r>
              <a:rPr lang="ru-RU" sz="2000"/>
              <a:t>(</a:t>
            </a:r>
            <a:r>
              <a:rPr lang="ru-RU">
                <a:solidFill>
                  <a:srgbClr val="0000FF"/>
                </a:solidFill>
              </a:rPr>
              <a:t>Башкортостан</a:t>
            </a:r>
            <a:r>
              <a:rPr lang="ru-RU"/>
              <a:t>, </a:t>
            </a:r>
            <a:r>
              <a:rPr lang="ru-RU">
                <a:solidFill>
                  <a:srgbClr val="0000FF"/>
                </a:solidFill>
              </a:rPr>
              <a:t>Иваново,</a:t>
            </a:r>
            <a:r>
              <a:rPr lang="ru-RU"/>
              <a:t> </a:t>
            </a:r>
            <a:r>
              <a:rPr lang="ru-RU">
                <a:solidFill>
                  <a:srgbClr val="0000FF"/>
                </a:solidFill>
              </a:rPr>
              <a:t>Кострома</a:t>
            </a:r>
            <a:r>
              <a:rPr lang="ru-RU"/>
              <a:t>, </a:t>
            </a:r>
            <a:r>
              <a:rPr lang="ru-RU">
                <a:solidFill>
                  <a:srgbClr val="0000FF"/>
                </a:solidFill>
              </a:rPr>
              <a:t>Краснодар,</a:t>
            </a:r>
            <a:r>
              <a:rPr lang="ru-RU"/>
              <a:t> </a:t>
            </a:r>
            <a:r>
              <a:rPr lang="ru-RU">
                <a:solidFill>
                  <a:srgbClr val="0000FF"/>
                </a:solidFill>
              </a:rPr>
              <a:t>Мордовия</a:t>
            </a:r>
            <a:r>
              <a:rPr lang="ru-RU"/>
              <a:t>, </a:t>
            </a:r>
            <a:r>
              <a:rPr lang="ru-RU">
                <a:solidFill>
                  <a:srgbClr val="0000FF"/>
                </a:solidFill>
              </a:rPr>
              <a:t>Псков</a:t>
            </a:r>
            <a:r>
              <a:rPr lang="ru-RU"/>
              <a:t>, </a:t>
            </a:r>
            <a:r>
              <a:rPr lang="ru-RU">
                <a:solidFill>
                  <a:srgbClr val="0000FF"/>
                </a:solidFill>
              </a:rPr>
              <a:t>Ростов</a:t>
            </a:r>
            <a:r>
              <a:rPr lang="ru-RU"/>
              <a:t>, </a:t>
            </a:r>
            <a:r>
              <a:rPr lang="ru-RU">
                <a:solidFill>
                  <a:srgbClr val="0000FF"/>
                </a:solidFill>
              </a:rPr>
              <a:t>С-Петербург</a:t>
            </a:r>
            <a:r>
              <a:rPr lang="ru-RU"/>
              <a:t>. </a:t>
            </a:r>
            <a:r>
              <a:rPr lang="ru-RU">
                <a:solidFill>
                  <a:srgbClr val="0000FF"/>
                </a:solidFill>
              </a:rPr>
              <a:t>Татарстан</a:t>
            </a:r>
            <a:r>
              <a:rPr lang="ru-RU"/>
              <a:t>. </a:t>
            </a:r>
            <a:r>
              <a:rPr lang="ru-RU">
                <a:solidFill>
                  <a:srgbClr val="0000FF"/>
                </a:solidFill>
              </a:rPr>
              <a:t>Чувашия</a:t>
            </a:r>
            <a:r>
              <a:rPr lang="ru-RU"/>
              <a:t>. </a:t>
            </a:r>
            <a:r>
              <a:rPr lang="ru-RU">
                <a:solidFill>
                  <a:srgbClr val="0000FF"/>
                </a:solidFill>
              </a:rPr>
              <a:t>Ярославль</a:t>
            </a:r>
            <a:r>
              <a:rPr lang="ru-RU" sz="2000">
                <a:solidFill>
                  <a:srgbClr val="0000FF"/>
                </a:solidFill>
              </a:rPr>
              <a:t>)</a:t>
            </a:r>
            <a:endParaRPr lang="ru-RU" sz="2000" b="1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5829300" y="1295400"/>
            <a:ext cx="3124200" cy="40005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4 школы, 35 педагогов</a:t>
            </a: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0" y="2895600"/>
            <a:ext cx="4422775" cy="434975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58 школ, более 300 педагогов</a:t>
            </a:r>
            <a:endParaRPr lang="ru-RU" sz="200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446213" y="933450"/>
            <a:ext cx="1979612" cy="342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56" idx="0"/>
          </p:cNvCxnSpPr>
          <p:nvPr/>
        </p:nvCxnSpPr>
        <p:spPr>
          <a:xfrm flipH="1">
            <a:off x="2344738" y="933450"/>
            <a:ext cx="1200150" cy="342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3048000" y="933450"/>
            <a:ext cx="401638" cy="361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5942013" y="952500"/>
            <a:ext cx="763587" cy="3238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457200" y="2514600"/>
            <a:ext cx="0" cy="3476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1600200" y="2590800"/>
            <a:ext cx="0" cy="3476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2667000" y="2590800"/>
            <a:ext cx="0" cy="3476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4038600" y="2514600"/>
            <a:ext cx="0" cy="3476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1" name="Oval 26"/>
          <p:cNvSpPr>
            <a:spLocks noChangeArrowheads="1"/>
          </p:cNvSpPr>
          <p:nvPr/>
        </p:nvSpPr>
        <p:spPr bwMode="auto">
          <a:xfrm>
            <a:off x="5715000" y="5105400"/>
            <a:ext cx="287338" cy="2889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22" name="Oval 29"/>
          <p:cNvSpPr>
            <a:spLocks noChangeArrowheads="1"/>
          </p:cNvSpPr>
          <p:nvPr/>
        </p:nvSpPr>
        <p:spPr bwMode="auto">
          <a:xfrm>
            <a:off x="5913438" y="5516563"/>
            <a:ext cx="287337" cy="288925"/>
          </a:xfrm>
          <a:prstGeom prst="ellipse">
            <a:avLst/>
          </a:prstGeom>
          <a:solidFill>
            <a:srgbClr val="2B03F5"/>
          </a:solidFill>
          <a:ln w="9525">
            <a:solidFill>
              <a:srgbClr val="2B03F5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23" name="Oval 32"/>
          <p:cNvSpPr>
            <a:spLocks noChangeArrowheads="1"/>
          </p:cNvSpPr>
          <p:nvPr/>
        </p:nvSpPr>
        <p:spPr bwMode="auto">
          <a:xfrm>
            <a:off x="6189663" y="5976938"/>
            <a:ext cx="287337" cy="288925"/>
          </a:xfrm>
          <a:prstGeom prst="ellipse">
            <a:avLst/>
          </a:prstGeom>
          <a:solidFill>
            <a:srgbClr val="299410"/>
          </a:solidFill>
          <a:ln w="9525">
            <a:solidFill>
              <a:srgbClr val="29941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3352800"/>
            <a:ext cx="4191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Отработка алгоритма организации преемственности «8 шагов»</a:t>
            </a:r>
          </a:p>
          <a:p>
            <a:r>
              <a:rPr lang="ru-RU"/>
              <a:t>1.Метод.объединение</a:t>
            </a:r>
          </a:p>
          <a:p>
            <a:r>
              <a:rPr lang="ru-RU"/>
              <a:t>2.Портрет выпускника</a:t>
            </a:r>
          </a:p>
          <a:p>
            <a:r>
              <a:rPr lang="ru-RU"/>
              <a:t>3.Посещение уроков в 4-м кл.</a:t>
            </a:r>
          </a:p>
          <a:p>
            <a:r>
              <a:rPr lang="ru-RU"/>
              <a:t>4.Совместные уроки в 4-м кл.</a:t>
            </a:r>
          </a:p>
          <a:p>
            <a:r>
              <a:rPr lang="ru-RU"/>
              <a:t>5.Диагностика нового результата</a:t>
            </a:r>
          </a:p>
          <a:p>
            <a:r>
              <a:rPr lang="ru-RU"/>
              <a:t>6.Анализ уроков в 5-м кл.</a:t>
            </a:r>
          </a:p>
          <a:p>
            <a:r>
              <a:rPr lang="ru-RU"/>
              <a:t>7.Решение проблем адаптации</a:t>
            </a:r>
          </a:p>
          <a:p>
            <a:r>
              <a:rPr lang="ru-RU"/>
              <a:t>8.Диагностика в 5-кл.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5016500" y="2243138"/>
            <a:ext cx="4127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Внедрение </a:t>
            </a:r>
            <a:r>
              <a:rPr lang="ru-RU"/>
              <a:t>алгоритма организации преемственности «8 шагов»</a:t>
            </a:r>
          </a:p>
          <a:p>
            <a:r>
              <a:rPr lang="ru-RU" b="1"/>
              <a:t>Отработка механизма внедрения комплекса образовательных технологий «Школы 2100»</a:t>
            </a:r>
          </a:p>
        </p:txBody>
      </p:sp>
      <p:cxnSp>
        <p:nvCxnSpPr>
          <p:cNvPr id="82" name="Прямая со стрелкой 81"/>
          <p:cNvCxnSpPr/>
          <p:nvPr/>
        </p:nvCxnSpPr>
        <p:spPr>
          <a:xfrm>
            <a:off x="2057400" y="3081338"/>
            <a:ext cx="0" cy="3476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7315200" y="1695450"/>
            <a:ext cx="0" cy="6334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нутый угол 13"/>
          <p:cNvSpPr/>
          <p:nvPr/>
        </p:nvSpPr>
        <p:spPr>
          <a:xfrm>
            <a:off x="0" y="3733800"/>
            <a:ext cx="2514600" cy="28876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</a:rPr>
              <a:t>Опыт внедрения </a:t>
            </a:r>
            <a:r>
              <a:rPr lang="ru-RU" i="1" dirty="0">
                <a:solidFill>
                  <a:schemeClr val="tx1"/>
                </a:solidFill>
              </a:rPr>
              <a:t>алгоритма преемственность: трудности и их преодоление </a:t>
            </a:r>
          </a:p>
        </p:txBody>
      </p:sp>
      <p:sp>
        <p:nvSpPr>
          <p:cNvPr id="85" name="Загнутый угол 84"/>
          <p:cNvSpPr/>
          <p:nvPr/>
        </p:nvSpPr>
        <p:spPr>
          <a:xfrm>
            <a:off x="6629400" y="3733800"/>
            <a:ext cx="2514600" cy="28876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</a:rPr>
              <a:t>Памятки внедрения </a:t>
            </a:r>
            <a:r>
              <a:rPr lang="ru-RU" i="1" dirty="0">
                <a:solidFill>
                  <a:schemeClr val="tx1"/>
                </a:solidFill>
              </a:rPr>
              <a:t>технологий: </a:t>
            </a:r>
          </a:p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</a:rPr>
              <a:t>проблемный диалог, </a:t>
            </a:r>
            <a:r>
              <a:rPr lang="ru-RU" i="1" dirty="0">
                <a:solidFill>
                  <a:schemeClr val="tx1"/>
                </a:solidFill>
              </a:rPr>
              <a:t>чтение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>
                <a:solidFill>
                  <a:schemeClr val="tx1"/>
                </a:solidFill>
              </a:rPr>
              <a:t>оценивание; Анализ УУД и др.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667000" y="5029200"/>
            <a:ext cx="3810000" cy="71755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партнерство</a:t>
            </a:r>
          </a:p>
        </p:txBody>
      </p:sp>
      <p:sp>
        <p:nvSpPr>
          <p:cNvPr id="87" name="Стрелка вправо 86"/>
          <p:cNvSpPr/>
          <p:nvPr/>
        </p:nvSpPr>
        <p:spPr>
          <a:xfrm flipH="1">
            <a:off x="2590800" y="5988050"/>
            <a:ext cx="3886200" cy="71755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партнерство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13" grpId="0"/>
      <p:bldP spid="81" grpId="0"/>
      <p:bldP spid="14" grpId="0" animBg="1"/>
      <p:bldP spid="85" grpId="0" animBg="1"/>
      <p:bldP spid="15" grpId="0" animBg="1"/>
      <p:bldP spid="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Скругленный прямоугольник 107"/>
          <p:cNvSpPr/>
          <p:nvPr/>
        </p:nvSpPr>
        <p:spPr>
          <a:xfrm>
            <a:off x="1047750" y="2514600"/>
            <a:ext cx="3217863" cy="52705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Мы подготовили </a:t>
            </a:r>
            <a:r>
              <a:rPr lang="ru-RU" b="1" dirty="0" err="1">
                <a:solidFill>
                  <a:srgbClr val="0000FF"/>
                </a:solidFill>
              </a:rPr>
              <a:t>замеча</a:t>
            </a:r>
            <a:r>
              <a:rPr lang="ru-RU" b="1" dirty="0">
                <a:solidFill>
                  <a:srgbClr val="0000FF"/>
                </a:solidFill>
              </a:rPr>
              <a:t>-тельных детей, а вы…</a:t>
            </a:r>
            <a:r>
              <a:rPr lang="ru-RU" dirty="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4859338" y="2514600"/>
            <a:ext cx="3217862" cy="52705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Да ваши дети ничего не знают и не умеют</a:t>
            </a:r>
            <a:r>
              <a:rPr lang="ru-RU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98" name="Text Box 49"/>
          <p:cNvSpPr txBox="1">
            <a:spLocks noChangeArrowheads="1"/>
          </p:cNvSpPr>
          <p:nvPr/>
        </p:nvSpPr>
        <p:spPr bwMode="auto">
          <a:xfrm>
            <a:off x="-76200" y="990600"/>
            <a:ext cx="1976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3.</a:t>
            </a:r>
            <a:r>
              <a:rPr lang="ru-RU" sz="2000" b="1"/>
              <a:t> Уроки 4 кл.</a:t>
            </a:r>
          </a:p>
        </p:txBody>
      </p:sp>
      <p:sp>
        <p:nvSpPr>
          <p:cNvPr id="104" name="Text Box 49"/>
          <p:cNvSpPr txBox="1">
            <a:spLocks noChangeArrowheads="1"/>
          </p:cNvSpPr>
          <p:nvPr/>
        </p:nvSpPr>
        <p:spPr bwMode="auto">
          <a:xfrm>
            <a:off x="-76200" y="76200"/>
            <a:ext cx="210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5.</a:t>
            </a:r>
            <a:r>
              <a:rPr lang="ru-RU" sz="2000" b="1"/>
              <a:t> Диагностика</a:t>
            </a:r>
          </a:p>
        </p:txBody>
      </p:sp>
      <p:sp>
        <p:nvSpPr>
          <p:cNvPr id="105" name="Text Box 49"/>
          <p:cNvSpPr txBox="1">
            <a:spLocks noChangeArrowheads="1"/>
          </p:cNvSpPr>
          <p:nvPr/>
        </p:nvSpPr>
        <p:spPr bwMode="auto">
          <a:xfrm>
            <a:off x="7740650" y="76200"/>
            <a:ext cx="1479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6.</a:t>
            </a:r>
            <a:r>
              <a:rPr lang="ru-RU" sz="2000" b="1"/>
              <a:t> Уроки в 5 кл.</a:t>
            </a:r>
          </a:p>
        </p:txBody>
      </p:sp>
      <p:sp>
        <p:nvSpPr>
          <p:cNvPr id="107" name="Text Box 49"/>
          <p:cNvSpPr txBox="1">
            <a:spLocks noChangeArrowheads="1"/>
          </p:cNvSpPr>
          <p:nvPr/>
        </p:nvSpPr>
        <p:spPr bwMode="auto">
          <a:xfrm>
            <a:off x="7696200" y="1504950"/>
            <a:ext cx="1555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8.</a:t>
            </a:r>
            <a:r>
              <a:rPr lang="ru-RU" sz="2000" b="1"/>
              <a:t>Диагнос-тика</a:t>
            </a:r>
          </a:p>
        </p:txBody>
      </p:sp>
      <p:sp>
        <p:nvSpPr>
          <p:cNvPr id="99" name="Text Box 49"/>
          <p:cNvSpPr txBox="1">
            <a:spLocks noChangeArrowheads="1"/>
          </p:cNvSpPr>
          <p:nvPr/>
        </p:nvSpPr>
        <p:spPr bwMode="auto">
          <a:xfrm>
            <a:off x="-66675" y="568325"/>
            <a:ext cx="3848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4.</a:t>
            </a:r>
            <a:r>
              <a:rPr lang="ru-RU" sz="2000" b="1"/>
              <a:t> Совместные уроки</a:t>
            </a:r>
          </a:p>
        </p:txBody>
      </p:sp>
      <p:sp>
        <p:nvSpPr>
          <p:cNvPr id="97" name="Text Box 49"/>
          <p:cNvSpPr txBox="1">
            <a:spLocks noChangeArrowheads="1"/>
          </p:cNvSpPr>
          <p:nvPr/>
        </p:nvSpPr>
        <p:spPr bwMode="auto">
          <a:xfrm>
            <a:off x="-76200" y="1504950"/>
            <a:ext cx="3208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2.</a:t>
            </a:r>
            <a:r>
              <a:rPr lang="ru-RU" sz="2000" b="1"/>
              <a:t>Портрет выпускника</a:t>
            </a:r>
          </a:p>
        </p:txBody>
      </p:sp>
      <p:sp>
        <p:nvSpPr>
          <p:cNvPr id="94" name="Text Box 49"/>
          <p:cNvSpPr txBox="1">
            <a:spLocks noChangeArrowheads="1"/>
          </p:cNvSpPr>
          <p:nvPr/>
        </p:nvSpPr>
        <p:spPr bwMode="auto">
          <a:xfrm>
            <a:off x="-76200" y="1962150"/>
            <a:ext cx="421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1. </a:t>
            </a:r>
            <a:r>
              <a:rPr lang="ru-RU" sz="2000" b="1"/>
              <a:t>МО педагогов нач. и осн. шк.</a:t>
            </a:r>
          </a:p>
        </p:txBody>
      </p:sp>
      <p:sp>
        <p:nvSpPr>
          <p:cNvPr id="106" name="Text Box 49"/>
          <p:cNvSpPr txBox="1">
            <a:spLocks noChangeArrowheads="1"/>
          </p:cNvSpPr>
          <p:nvPr/>
        </p:nvSpPr>
        <p:spPr bwMode="auto">
          <a:xfrm>
            <a:off x="7696200" y="815975"/>
            <a:ext cx="160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7.</a:t>
            </a:r>
            <a:r>
              <a:rPr lang="ru-RU" sz="2000" b="1"/>
              <a:t>МО адаптации</a:t>
            </a:r>
          </a:p>
        </p:txBody>
      </p:sp>
      <p:grpSp>
        <p:nvGrpSpPr>
          <p:cNvPr id="35851" name="Группа 13"/>
          <p:cNvGrpSpPr>
            <a:grpSpLocks/>
          </p:cNvGrpSpPr>
          <p:nvPr/>
        </p:nvGrpSpPr>
        <p:grpSpPr bwMode="auto">
          <a:xfrm>
            <a:off x="4140200" y="47625"/>
            <a:ext cx="517525" cy="6704013"/>
            <a:chOff x="4197803" y="47081"/>
            <a:chExt cx="518213" cy="6704719"/>
          </a:xfrm>
        </p:grpSpPr>
        <p:grpSp>
          <p:nvGrpSpPr>
            <p:cNvPr id="35904" name="Группа 12"/>
            <p:cNvGrpSpPr>
              <a:grpSpLocks/>
            </p:cNvGrpSpPr>
            <p:nvPr/>
          </p:nvGrpSpPr>
          <p:grpSpPr bwMode="auto">
            <a:xfrm>
              <a:off x="4197803" y="3773930"/>
              <a:ext cx="518213" cy="2977870"/>
              <a:chOff x="4197803" y="3773930"/>
              <a:chExt cx="518213" cy="2977870"/>
            </a:xfrm>
          </p:grpSpPr>
          <p:grpSp>
            <p:nvGrpSpPr>
              <p:cNvPr id="35927" name="Группа 55"/>
              <p:cNvGrpSpPr>
                <a:grpSpLocks/>
              </p:cNvGrpSpPr>
              <p:nvPr/>
            </p:nvGrpSpPr>
            <p:grpSpPr bwMode="auto">
              <a:xfrm>
                <a:off x="4197803" y="5256065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35933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34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35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36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5928" name="Группа 56"/>
              <p:cNvGrpSpPr>
                <a:grpSpLocks/>
              </p:cNvGrpSpPr>
              <p:nvPr/>
            </p:nvGrpSpPr>
            <p:grpSpPr bwMode="auto">
              <a:xfrm>
                <a:off x="4197803" y="3773930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35929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30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31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32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35905" name="Группа 66"/>
            <p:cNvGrpSpPr>
              <a:grpSpLocks/>
            </p:cNvGrpSpPr>
            <p:nvPr/>
          </p:nvGrpSpPr>
          <p:grpSpPr bwMode="auto">
            <a:xfrm>
              <a:off x="4197803" y="831193"/>
              <a:ext cx="518213" cy="2977870"/>
              <a:chOff x="4197803" y="3773930"/>
              <a:chExt cx="518213" cy="2977870"/>
            </a:xfrm>
          </p:grpSpPr>
          <p:grpSp>
            <p:nvGrpSpPr>
              <p:cNvPr id="35917" name="Группа 67"/>
              <p:cNvGrpSpPr>
                <a:grpSpLocks/>
              </p:cNvGrpSpPr>
              <p:nvPr/>
            </p:nvGrpSpPr>
            <p:grpSpPr bwMode="auto">
              <a:xfrm>
                <a:off x="4197803" y="5256065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35923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24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25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26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5918" name="Группа 68"/>
              <p:cNvGrpSpPr>
                <a:grpSpLocks/>
              </p:cNvGrpSpPr>
              <p:nvPr/>
            </p:nvGrpSpPr>
            <p:grpSpPr bwMode="auto">
              <a:xfrm>
                <a:off x="4197803" y="3773930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35919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20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21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22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35906" name="Группа 80"/>
            <p:cNvGrpSpPr>
              <a:grpSpLocks/>
            </p:cNvGrpSpPr>
            <p:nvPr/>
          </p:nvGrpSpPr>
          <p:grpSpPr bwMode="auto">
            <a:xfrm>
              <a:off x="4197803" y="47081"/>
              <a:ext cx="518213" cy="2977870"/>
              <a:chOff x="4197803" y="3773930"/>
              <a:chExt cx="518213" cy="2977870"/>
            </a:xfrm>
          </p:grpSpPr>
          <p:grpSp>
            <p:nvGrpSpPr>
              <p:cNvPr id="35907" name="Группа 81"/>
              <p:cNvGrpSpPr>
                <a:grpSpLocks/>
              </p:cNvGrpSpPr>
              <p:nvPr/>
            </p:nvGrpSpPr>
            <p:grpSpPr bwMode="auto">
              <a:xfrm>
                <a:off x="4197803" y="5256065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35913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14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15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16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5908" name="Группа 86"/>
              <p:cNvGrpSpPr>
                <a:grpSpLocks/>
              </p:cNvGrpSpPr>
              <p:nvPr/>
            </p:nvGrpSpPr>
            <p:grpSpPr bwMode="auto">
              <a:xfrm>
                <a:off x="4197803" y="3773930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35909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10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11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12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3585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7950" y="3614738"/>
            <a:ext cx="137477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1133475" y="193675"/>
            <a:ext cx="7040563" cy="1579563"/>
            <a:chOff x="1133631" y="-27384"/>
            <a:chExt cx="6966761" cy="1080120"/>
          </a:xfrm>
        </p:grpSpPr>
        <p:sp>
          <p:nvSpPr>
            <p:cNvPr id="32" name="Стрелка вправо 31"/>
            <p:cNvSpPr/>
            <p:nvPr/>
          </p:nvSpPr>
          <p:spPr>
            <a:xfrm>
              <a:off x="1133631" y="-27384"/>
              <a:ext cx="6966761" cy="108012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200"/>
            </a:p>
          </p:txBody>
        </p:sp>
        <p:sp>
          <p:nvSpPr>
            <p:cNvPr id="35903" name="TextBox 1"/>
            <p:cNvSpPr txBox="1">
              <a:spLocks noChangeArrowheads="1"/>
            </p:cNvSpPr>
            <p:nvPr/>
          </p:nvSpPr>
          <p:spPr bwMode="auto">
            <a:xfrm>
              <a:off x="1187624" y="188640"/>
              <a:ext cx="6768752" cy="526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 b="1"/>
                <a:t>ЦЕЛИ </a:t>
              </a:r>
              <a:r>
                <a:rPr lang="ru-RU" sz="2200"/>
                <a:t>– действия: </a:t>
              </a:r>
              <a:r>
                <a:rPr lang="ru-RU" sz="2200" b="1">
                  <a:solidFill>
                    <a:srgbClr val="0000FF"/>
                  </a:solidFill>
                </a:rPr>
                <a:t>познавательные,</a:t>
              </a:r>
              <a:r>
                <a:rPr lang="ru-RU" sz="2200" b="1">
                  <a:solidFill>
                    <a:srgbClr val="0070C0"/>
                  </a:solidFill>
                </a:rPr>
                <a:t> </a:t>
              </a:r>
              <a:r>
                <a:rPr lang="ru-RU" sz="2200" b="1">
                  <a:solidFill>
                    <a:srgbClr val="FF6600"/>
                  </a:solidFill>
                </a:rPr>
                <a:t>регулятивные, </a:t>
              </a:r>
              <a:r>
                <a:rPr lang="ru-RU" sz="2200" b="1">
                  <a:solidFill>
                    <a:srgbClr val="009900"/>
                  </a:solidFill>
                </a:rPr>
                <a:t>коммуникативные, </a:t>
              </a:r>
              <a:r>
                <a:rPr lang="ru-RU" sz="2200" b="1">
                  <a:solidFill>
                    <a:srgbClr val="FF0000"/>
                  </a:solidFill>
                </a:rPr>
                <a:t>личностные.</a:t>
              </a:r>
              <a:endParaRPr lang="ru-RU" sz="2200" b="1">
                <a:solidFill>
                  <a:srgbClr val="009900"/>
                </a:solidFill>
              </a:endParaRPr>
            </a:p>
          </p:txBody>
        </p:sp>
      </p:grp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1063625" y="1236663"/>
            <a:ext cx="7053263" cy="1400175"/>
            <a:chOff x="1063637" y="692696"/>
            <a:chExt cx="7053530" cy="1080120"/>
          </a:xfrm>
        </p:grpSpPr>
        <p:sp>
          <p:nvSpPr>
            <p:cNvPr id="95" name="Стрелка вправо 94"/>
            <p:cNvSpPr/>
            <p:nvPr/>
          </p:nvSpPr>
          <p:spPr>
            <a:xfrm>
              <a:off x="1150953" y="692696"/>
              <a:ext cx="6966214" cy="108012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200"/>
            </a:p>
          </p:txBody>
        </p:sp>
        <p:sp>
          <p:nvSpPr>
            <p:cNvPr id="35901" name="TextBox 3"/>
            <p:cNvSpPr txBox="1">
              <a:spLocks noChangeArrowheads="1"/>
            </p:cNvSpPr>
            <p:nvPr/>
          </p:nvSpPr>
          <p:spPr bwMode="auto">
            <a:xfrm>
              <a:off x="1063637" y="910461"/>
              <a:ext cx="7013563" cy="593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 b="1"/>
                <a:t>ТЕХНОЛОГИИ. </a:t>
              </a:r>
              <a:r>
                <a:rPr lang="ru-RU" sz="2200"/>
                <a:t> </a:t>
              </a:r>
              <a:r>
                <a:rPr lang="ru-RU" sz="2200">
                  <a:solidFill>
                    <a:srgbClr val="FF6600"/>
                  </a:solidFill>
                </a:rPr>
                <a:t>Проб</a:t>
              </a:r>
              <a:r>
                <a:rPr lang="ru-RU" sz="2200">
                  <a:solidFill>
                    <a:srgbClr val="0000FF"/>
                  </a:solidFill>
                </a:rPr>
                <a:t>лемный</a:t>
              </a:r>
              <a:r>
                <a:rPr lang="ru-RU" sz="2200"/>
                <a:t> </a:t>
              </a:r>
              <a:r>
                <a:rPr lang="ru-RU" sz="2200">
                  <a:solidFill>
                    <a:srgbClr val="009900"/>
                  </a:solidFill>
                </a:rPr>
                <a:t>диалог</a:t>
              </a:r>
              <a:r>
                <a:rPr lang="ru-RU" sz="2200"/>
                <a:t>. </a:t>
              </a:r>
              <a:r>
                <a:rPr lang="ru-RU" sz="2200">
                  <a:solidFill>
                    <a:srgbClr val="0000FF"/>
                  </a:solidFill>
                </a:rPr>
                <a:t>Продукт</a:t>
              </a:r>
              <a:r>
                <a:rPr lang="ru-RU" sz="2200">
                  <a:solidFill>
                    <a:srgbClr val="FF0000"/>
                  </a:solidFill>
                </a:rPr>
                <a:t>ивное</a:t>
              </a:r>
              <a:r>
                <a:rPr lang="ru-RU" sz="2200"/>
                <a:t> </a:t>
              </a:r>
              <a:r>
                <a:rPr lang="ru-RU" sz="2200">
                  <a:solidFill>
                    <a:srgbClr val="009900"/>
                  </a:solidFill>
                </a:rPr>
                <a:t>чтение</a:t>
              </a:r>
              <a:r>
                <a:rPr lang="ru-RU" sz="2200"/>
                <a:t>. </a:t>
              </a:r>
              <a:r>
                <a:rPr lang="ru-RU" sz="2200">
                  <a:solidFill>
                    <a:srgbClr val="FF6600"/>
                  </a:solidFill>
                </a:rPr>
                <a:t>Оценивание</a:t>
              </a:r>
              <a:r>
                <a:rPr lang="ru-RU" sz="2200"/>
                <a:t> </a:t>
              </a:r>
              <a:r>
                <a:rPr lang="ru-RU" sz="2200">
                  <a:solidFill>
                    <a:srgbClr val="009900"/>
                  </a:solidFill>
                </a:rPr>
                <a:t>учебных</a:t>
              </a:r>
              <a:r>
                <a:rPr lang="ru-RU" sz="2200"/>
                <a:t> </a:t>
              </a:r>
              <a:r>
                <a:rPr lang="ru-RU" sz="2200">
                  <a:solidFill>
                    <a:srgbClr val="FF0000"/>
                  </a:solidFill>
                </a:rPr>
                <a:t>успехов</a:t>
              </a:r>
              <a:r>
                <a:rPr lang="ru-RU" sz="2200"/>
                <a:t>. </a:t>
              </a:r>
            </a:p>
          </p:txBody>
        </p:sp>
      </p:grpSp>
      <p:grpSp>
        <p:nvGrpSpPr>
          <p:cNvPr id="27" name="Группа 26"/>
          <p:cNvGrpSpPr>
            <a:grpSpLocks/>
          </p:cNvGrpSpPr>
          <p:nvPr/>
        </p:nvGrpSpPr>
        <p:grpSpPr bwMode="auto">
          <a:xfrm>
            <a:off x="1133475" y="2144713"/>
            <a:ext cx="6967538" cy="1284287"/>
            <a:chOff x="1133631" y="1399920"/>
            <a:chExt cx="6966761" cy="1080120"/>
          </a:xfrm>
        </p:grpSpPr>
        <p:sp>
          <p:nvSpPr>
            <p:cNvPr id="96" name="Стрелка вправо 95"/>
            <p:cNvSpPr/>
            <p:nvPr/>
          </p:nvSpPr>
          <p:spPr>
            <a:xfrm>
              <a:off x="1133631" y="1399920"/>
              <a:ext cx="6966761" cy="108012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200"/>
            </a:p>
          </p:txBody>
        </p:sp>
        <p:sp>
          <p:nvSpPr>
            <p:cNvPr id="35899" name="TextBox 4"/>
            <p:cNvSpPr txBox="1">
              <a:spLocks noChangeArrowheads="1"/>
            </p:cNvSpPr>
            <p:nvPr/>
          </p:nvSpPr>
          <p:spPr bwMode="auto">
            <a:xfrm>
              <a:off x="1133631" y="1628800"/>
              <a:ext cx="6768752" cy="647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 b="1"/>
                <a:t>СОДЕРЖАНИЕ.</a:t>
              </a:r>
              <a:r>
                <a:rPr lang="ru-RU" sz="2200"/>
                <a:t> </a:t>
              </a:r>
              <a:r>
                <a:rPr lang="ru-RU" sz="2200">
                  <a:solidFill>
                    <a:srgbClr val="FF0000"/>
                  </a:solidFill>
                </a:rPr>
                <a:t>воспитание</a:t>
              </a:r>
              <a:r>
                <a:rPr lang="ru-RU" sz="2200"/>
                <a:t> (программа ДНВ). </a:t>
              </a:r>
            </a:p>
            <a:p>
              <a:pPr algn="ctr"/>
              <a:r>
                <a:rPr lang="ru-RU" sz="2200"/>
                <a:t>Обучение по </a:t>
              </a:r>
              <a:r>
                <a:rPr lang="ru-RU" sz="2200">
                  <a:solidFill>
                    <a:srgbClr val="0000FF"/>
                  </a:solidFill>
                </a:rPr>
                <a:t>пред</a:t>
              </a:r>
              <a:r>
                <a:rPr lang="ru-RU" sz="2200">
                  <a:solidFill>
                    <a:srgbClr val="009900"/>
                  </a:solidFill>
                </a:rPr>
                <a:t>ме</a:t>
              </a:r>
              <a:r>
                <a:rPr lang="ru-RU" sz="2200">
                  <a:solidFill>
                    <a:srgbClr val="FF0000"/>
                  </a:solidFill>
                </a:rPr>
                <a:t>там</a:t>
              </a:r>
              <a:r>
                <a:rPr lang="ru-RU" sz="2200"/>
                <a:t>: </a:t>
              </a:r>
            </a:p>
          </p:txBody>
        </p:sp>
      </p:grpSp>
      <p:sp>
        <p:nvSpPr>
          <p:cNvPr id="35856" name="TextBox 5"/>
          <p:cNvSpPr txBox="1">
            <a:spLocks noChangeArrowheads="1"/>
          </p:cNvSpPr>
          <p:nvPr/>
        </p:nvSpPr>
        <p:spPr bwMode="auto">
          <a:xfrm rot="-2099437">
            <a:off x="839788" y="3219450"/>
            <a:ext cx="1916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Классн.рук.</a:t>
            </a:r>
          </a:p>
        </p:txBody>
      </p:sp>
      <p:sp>
        <p:nvSpPr>
          <p:cNvPr id="35857" name="TextBox 8"/>
          <p:cNvSpPr txBox="1">
            <a:spLocks noChangeArrowheads="1"/>
          </p:cNvSpPr>
          <p:nvPr/>
        </p:nvSpPr>
        <p:spPr bwMode="auto">
          <a:xfrm rot="-223664">
            <a:off x="1371600" y="3579813"/>
            <a:ext cx="2397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Литерат.чтение</a:t>
            </a:r>
          </a:p>
        </p:txBody>
      </p:sp>
      <p:sp>
        <p:nvSpPr>
          <p:cNvPr id="35858" name="TextBox 9"/>
          <p:cNvSpPr txBox="1">
            <a:spLocks noChangeArrowheads="1"/>
          </p:cNvSpPr>
          <p:nvPr/>
        </p:nvSpPr>
        <p:spPr bwMode="auto">
          <a:xfrm>
            <a:off x="1841500" y="3933825"/>
            <a:ext cx="1793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Рус.</a:t>
            </a:r>
            <a:r>
              <a:rPr lang="ru-RU" sz="2000"/>
              <a:t> </a:t>
            </a:r>
            <a:r>
              <a:rPr lang="ru-RU" sz="2000" b="1"/>
              <a:t>язык</a:t>
            </a:r>
          </a:p>
        </p:txBody>
      </p:sp>
      <p:sp>
        <p:nvSpPr>
          <p:cNvPr id="35859" name="TextBox 10"/>
          <p:cNvSpPr txBox="1">
            <a:spLocks noChangeArrowheads="1"/>
          </p:cNvSpPr>
          <p:nvPr/>
        </p:nvSpPr>
        <p:spPr bwMode="auto">
          <a:xfrm rot="603022">
            <a:off x="2001838" y="4368800"/>
            <a:ext cx="172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Математика</a:t>
            </a:r>
          </a:p>
        </p:txBody>
      </p:sp>
      <p:sp>
        <p:nvSpPr>
          <p:cNvPr id="35860" name="TextBox 11"/>
          <p:cNvSpPr txBox="1">
            <a:spLocks noChangeArrowheads="1"/>
          </p:cNvSpPr>
          <p:nvPr/>
        </p:nvSpPr>
        <p:spPr bwMode="auto">
          <a:xfrm rot="1853281">
            <a:off x="1957388" y="4911725"/>
            <a:ext cx="1766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/>
              <a:t>Окружаю-щий мир</a:t>
            </a:r>
          </a:p>
        </p:txBody>
      </p:sp>
      <p:sp>
        <p:nvSpPr>
          <p:cNvPr id="35861" name="TextBox 15"/>
          <p:cNvSpPr txBox="1">
            <a:spLocks noChangeArrowheads="1"/>
          </p:cNvSpPr>
          <p:nvPr/>
        </p:nvSpPr>
        <p:spPr bwMode="auto">
          <a:xfrm>
            <a:off x="5076825" y="3573463"/>
            <a:ext cx="172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Литература</a:t>
            </a:r>
          </a:p>
        </p:txBody>
      </p:sp>
      <p:sp>
        <p:nvSpPr>
          <p:cNvPr id="35862" name="TextBox 16"/>
          <p:cNvSpPr txBox="1">
            <a:spLocks noChangeArrowheads="1"/>
          </p:cNvSpPr>
          <p:nvPr/>
        </p:nvSpPr>
        <p:spPr bwMode="auto">
          <a:xfrm>
            <a:off x="5235575" y="3933825"/>
            <a:ext cx="185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Рус. язык</a:t>
            </a:r>
          </a:p>
        </p:txBody>
      </p:sp>
      <p:sp>
        <p:nvSpPr>
          <p:cNvPr id="35863" name="TextBox 17"/>
          <p:cNvSpPr txBox="1">
            <a:spLocks noChangeArrowheads="1"/>
          </p:cNvSpPr>
          <p:nvPr/>
        </p:nvSpPr>
        <p:spPr bwMode="auto">
          <a:xfrm>
            <a:off x="5148263" y="4365625"/>
            <a:ext cx="172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Математика</a:t>
            </a:r>
          </a:p>
        </p:txBody>
      </p:sp>
      <p:sp>
        <p:nvSpPr>
          <p:cNvPr id="35864" name="TextBox 21"/>
          <p:cNvSpPr txBox="1">
            <a:spLocks noChangeArrowheads="1"/>
          </p:cNvSpPr>
          <p:nvPr/>
        </p:nvSpPr>
        <p:spPr bwMode="auto">
          <a:xfrm rot="-884351">
            <a:off x="4619625" y="4654550"/>
            <a:ext cx="2935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История. Обществознание</a:t>
            </a:r>
          </a:p>
        </p:txBody>
      </p:sp>
      <p:pic>
        <p:nvPicPr>
          <p:cNvPr id="3586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91525" y="3649663"/>
            <a:ext cx="788988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3284538"/>
            <a:ext cx="792163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025" y="3670300"/>
            <a:ext cx="8191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40650" y="4137025"/>
            <a:ext cx="741363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8" name="Прямая со стрелкой 117"/>
          <p:cNvCxnSpPr/>
          <p:nvPr/>
        </p:nvCxnSpPr>
        <p:spPr>
          <a:xfrm flipV="1">
            <a:off x="1490663" y="2852738"/>
            <a:ext cx="1497012" cy="977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flipV="1">
            <a:off x="3132138" y="2852738"/>
            <a:ext cx="280828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5940425" y="2887663"/>
            <a:ext cx="1655763" cy="8858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2" name="TextBox 124"/>
          <p:cNvSpPr txBox="1">
            <a:spLocks noChangeArrowheads="1"/>
          </p:cNvSpPr>
          <p:nvPr/>
        </p:nvSpPr>
        <p:spPr bwMode="auto">
          <a:xfrm rot="1580520">
            <a:off x="6321425" y="3122613"/>
            <a:ext cx="144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Классн. рук.</a:t>
            </a:r>
          </a:p>
        </p:txBody>
      </p:sp>
      <p:cxnSp>
        <p:nvCxnSpPr>
          <p:cNvPr id="127" name="Прямая со стрелкой 126"/>
          <p:cNvCxnSpPr/>
          <p:nvPr/>
        </p:nvCxnSpPr>
        <p:spPr>
          <a:xfrm flipV="1">
            <a:off x="1708150" y="3902075"/>
            <a:ext cx="2719388" cy="17621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>
            <a:off x="4427538" y="3925888"/>
            <a:ext cx="168275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>
            <a:off x="4427538" y="4725988"/>
            <a:ext cx="168275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>
            <a:off x="1708150" y="4210050"/>
            <a:ext cx="2719388" cy="5476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1708150" y="4292600"/>
            <a:ext cx="2719388" cy="158591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flipV="1">
            <a:off x="4427538" y="5022850"/>
            <a:ext cx="2881312" cy="7889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>
            <a:off x="4427538" y="5878513"/>
            <a:ext cx="1557337" cy="21431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>
            <a:off x="5984875" y="6092825"/>
            <a:ext cx="776288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 descr="Учебник литературному чтению 4 кл.">
            <a:hlinkClick r:id="rId3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19500" y="3149600"/>
            <a:ext cx="66992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Учебник литературному чтению 5 кл.">
            <a:hlinkClick r:id="rId3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7538" y="3135313"/>
            <a:ext cx="6889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Учебник по математике 4 кл.">
            <a:hlinkClick r:id="rId3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63938" y="4040188"/>
            <a:ext cx="7064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6" name="TextBox 8215"/>
          <p:cNvSpPr txBox="1">
            <a:spLocks noChangeArrowheads="1"/>
          </p:cNvSpPr>
          <p:nvPr/>
        </p:nvSpPr>
        <p:spPr bwMode="auto">
          <a:xfrm>
            <a:off x="4284663" y="3286125"/>
            <a:ext cx="290512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=</a:t>
            </a:r>
          </a:p>
        </p:txBody>
      </p:sp>
      <p:sp>
        <p:nvSpPr>
          <p:cNvPr id="179" name="TextBox 178"/>
          <p:cNvSpPr txBox="1">
            <a:spLocks noChangeArrowheads="1"/>
          </p:cNvSpPr>
          <p:nvPr/>
        </p:nvSpPr>
        <p:spPr bwMode="auto">
          <a:xfrm>
            <a:off x="4284663" y="4130675"/>
            <a:ext cx="290512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=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890713" y="-26988"/>
            <a:ext cx="5849937" cy="554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/>
              <a:t>Технология преемственности</a:t>
            </a:r>
          </a:p>
        </p:txBody>
      </p:sp>
      <p:sp>
        <p:nvSpPr>
          <p:cNvPr id="35887" name="TextBox 7"/>
          <p:cNvSpPr txBox="1">
            <a:spLocks noChangeArrowheads="1"/>
          </p:cNvSpPr>
          <p:nvPr/>
        </p:nvSpPr>
        <p:spPr bwMode="auto">
          <a:xfrm rot="478868">
            <a:off x="5326063" y="6181725"/>
            <a:ext cx="3170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Биология. География</a:t>
            </a:r>
          </a:p>
          <a:p>
            <a:r>
              <a:rPr lang="ru-RU" sz="2000" b="1"/>
              <a:t>Физика. Химия</a:t>
            </a:r>
          </a:p>
        </p:txBody>
      </p:sp>
      <p:pic>
        <p:nvPicPr>
          <p:cNvPr id="2050" name="Picture 2" descr="Учебник Всеобщая история. История Древнего мира. 5 кл.">
            <a:hlinkClick r:id="rId3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4916488"/>
            <a:ext cx="64928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Учебник по биологии 6 кл.">
            <a:hlinkClick r:id="rId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5807075"/>
            <a:ext cx="663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Учебник по математике 5 кл.">
            <a:hlinkClick r:id="rId3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72000" y="4076700"/>
            <a:ext cx="6635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Учебник по предмету Окружающий мир 4 кл.">
            <a:hlinkClick r:id="rId3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60763" y="5256213"/>
            <a:ext cx="7096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4279900" y="5461000"/>
            <a:ext cx="2921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=</a:t>
            </a:r>
          </a:p>
        </p:txBody>
      </p:sp>
      <p:pic>
        <p:nvPicPr>
          <p:cNvPr id="2060" name="Picture 12" descr="http://www.school2100.ru/izdaniya/books/img/content/2_1/programy4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54913" y="2114550"/>
            <a:ext cx="588962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3" name="Группа 82"/>
          <p:cNvGrpSpPr>
            <a:grpSpLocks/>
          </p:cNvGrpSpPr>
          <p:nvPr/>
        </p:nvGrpSpPr>
        <p:grpSpPr bwMode="auto">
          <a:xfrm>
            <a:off x="755650" y="4456113"/>
            <a:ext cx="1555750" cy="1781175"/>
            <a:chOff x="827584" y="4603519"/>
            <a:chExt cx="726182" cy="911967"/>
          </a:xfrm>
        </p:grpSpPr>
        <p:pic>
          <p:nvPicPr>
            <p:cNvPr id="35896" name="Picture 4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827584" y="4603519"/>
              <a:ext cx="335043" cy="896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97" name="Picture 5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115616" y="4667761"/>
              <a:ext cx="438150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" name="Picture 8"/>
          <p:cNvPicPr>
            <a:picLocks noChangeAspect="1" noChangeArrowheads="1"/>
          </p:cNvPicPr>
          <p:nvPr/>
        </p:nvPicPr>
        <p:blipFill>
          <a:blip r:embed="rId20"/>
          <a:srcRect l="48988" t="11348" r="19893" b="10094"/>
          <a:stretch>
            <a:fillRect/>
          </a:stretch>
        </p:blipFill>
        <p:spPr bwMode="auto">
          <a:xfrm>
            <a:off x="8197850" y="2133600"/>
            <a:ext cx="48895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29 -0.0463 L 0.20226 -0.15394 C 0.23246 -0.17801 0.2783 -0.19074 0.32552 -0.19074 C 0.37986 -0.19074 0.42309 -0.17801 0.45347 -0.15394 L 0.59896 -0.0463 " pathEditMode="relative" rAng="0" ptsTypes="FffFF">
                                      <p:cBhvr>
                                        <p:cTn id="1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4" grpId="0"/>
      <p:bldP spid="105" grpId="0"/>
      <p:bldP spid="107" grpId="0"/>
      <p:bldP spid="99" grpId="0"/>
      <p:bldP spid="97" grpId="0"/>
      <p:bldP spid="94" grpId="0"/>
      <p:bldP spid="106" grpId="0"/>
      <p:bldP spid="8216" grpId="0" animBg="1"/>
      <p:bldP spid="179" grpId="0" animBg="1"/>
      <p:bldP spid="28" grpId="0" animBg="1"/>
      <p:bldP spid="1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71573" flipH="1">
            <a:off x="6556375" y="395288"/>
            <a:ext cx="534988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278813" y="65088"/>
            <a:ext cx="412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AutoShape 9"/>
          <p:cNvSpPr>
            <a:spLocks noChangeArrowheads="1"/>
          </p:cNvSpPr>
          <p:nvPr/>
        </p:nvSpPr>
        <p:spPr bwMode="auto">
          <a:xfrm>
            <a:off x="8278813" y="28575"/>
            <a:ext cx="431800" cy="48101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429000"/>
            <a:ext cx="138906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58888" y="4429125"/>
            <a:ext cx="617537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Содержимое 2"/>
          <p:cNvSpPr>
            <a:spLocks noGrp="1"/>
          </p:cNvSpPr>
          <p:nvPr>
            <p:ph idx="4294967295"/>
          </p:nvPr>
        </p:nvSpPr>
        <p:spPr>
          <a:xfrm>
            <a:off x="107950" y="0"/>
            <a:ext cx="6470650" cy="119697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400" b="1" smtClean="0">
                <a:solidFill>
                  <a:srgbClr val="0000FF"/>
                </a:solidFill>
              </a:rPr>
              <a:t>Технология организации преемственности: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400" b="1" smtClean="0">
                <a:solidFill>
                  <a:srgbClr val="0000FF"/>
                </a:solidFill>
              </a:rPr>
              <a:t>алгоритм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400" b="1" smtClean="0">
                <a:solidFill>
                  <a:srgbClr val="0000FF"/>
                </a:solidFill>
              </a:rPr>
              <a:t>«8 шагов»</a:t>
            </a:r>
            <a:endParaRPr lang="ru-RU" sz="4400" b="1" smtClean="0"/>
          </a:p>
        </p:txBody>
      </p:sp>
      <p:sp>
        <p:nvSpPr>
          <p:cNvPr id="37895" name="Line 44"/>
          <p:cNvSpPr>
            <a:spLocks noChangeShapeType="1"/>
          </p:cNvSpPr>
          <p:nvPr/>
        </p:nvSpPr>
        <p:spPr bwMode="auto">
          <a:xfrm>
            <a:off x="1333500" y="5724525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6" name="Text Box 49"/>
          <p:cNvSpPr txBox="1">
            <a:spLocks noChangeArrowheads="1"/>
          </p:cNvSpPr>
          <p:nvPr/>
        </p:nvSpPr>
        <p:spPr bwMode="auto">
          <a:xfrm>
            <a:off x="3175" y="6524625"/>
            <a:ext cx="914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cs typeface="Arial" charset="0"/>
              </a:rPr>
              <a:t>1.</a:t>
            </a:r>
            <a:r>
              <a:rPr lang="ru-RU" sz="2000" b="1">
                <a:cs typeface="Arial" charset="0"/>
              </a:rPr>
              <a:t> Методическое объединение (МО) = начальная + основная школа</a:t>
            </a:r>
          </a:p>
        </p:txBody>
      </p:sp>
      <p:sp>
        <p:nvSpPr>
          <p:cNvPr id="37897" name="Line 44"/>
          <p:cNvSpPr>
            <a:spLocks noChangeShapeType="1"/>
          </p:cNvSpPr>
          <p:nvPr/>
        </p:nvSpPr>
        <p:spPr bwMode="auto">
          <a:xfrm>
            <a:off x="2289175" y="4900613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8" name="Line 44"/>
          <p:cNvSpPr>
            <a:spLocks noChangeShapeType="1"/>
          </p:cNvSpPr>
          <p:nvPr/>
        </p:nvSpPr>
        <p:spPr bwMode="auto">
          <a:xfrm>
            <a:off x="3352800" y="3998913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9" name="Line 44"/>
          <p:cNvSpPr>
            <a:spLocks noChangeShapeType="1"/>
          </p:cNvSpPr>
          <p:nvPr/>
        </p:nvSpPr>
        <p:spPr bwMode="auto">
          <a:xfrm>
            <a:off x="4495800" y="3141663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0" name="Line 44"/>
          <p:cNvSpPr>
            <a:spLocks noChangeShapeType="1"/>
          </p:cNvSpPr>
          <p:nvPr/>
        </p:nvSpPr>
        <p:spPr bwMode="auto">
          <a:xfrm>
            <a:off x="5638800" y="2276475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1" name="Line 44"/>
          <p:cNvSpPr>
            <a:spLocks noChangeShapeType="1"/>
          </p:cNvSpPr>
          <p:nvPr/>
        </p:nvSpPr>
        <p:spPr bwMode="auto">
          <a:xfrm>
            <a:off x="6781800" y="1557338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2" name="Line 44"/>
          <p:cNvSpPr>
            <a:spLocks noChangeShapeType="1"/>
          </p:cNvSpPr>
          <p:nvPr/>
        </p:nvSpPr>
        <p:spPr bwMode="auto">
          <a:xfrm>
            <a:off x="107950" y="6597650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3" name="Line 44"/>
          <p:cNvSpPr>
            <a:spLocks noChangeShapeType="1"/>
          </p:cNvSpPr>
          <p:nvPr/>
        </p:nvSpPr>
        <p:spPr bwMode="auto">
          <a:xfrm>
            <a:off x="7924800" y="836613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4" name="Text Box 49"/>
          <p:cNvSpPr txBox="1">
            <a:spLocks noChangeArrowheads="1"/>
          </p:cNvSpPr>
          <p:nvPr/>
        </p:nvSpPr>
        <p:spPr bwMode="auto">
          <a:xfrm>
            <a:off x="1258888" y="5661025"/>
            <a:ext cx="7808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cs typeface="Arial" charset="0"/>
              </a:rPr>
              <a:t>2.</a:t>
            </a:r>
            <a:r>
              <a:rPr lang="ru-RU" sz="2000" b="1">
                <a:cs typeface="Arial" charset="0"/>
              </a:rPr>
              <a:t> МО: портрет выпускника (+ технологии и содержание)</a:t>
            </a:r>
          </a:p>
        </p:txBody>
      </p:sp>
      <p:sp>
        <p:nvSpPr>
          <p:cNvPr id="37905" name="Text Box 49"/>
          <p:cNvSpPr txBox="1">
            <a:spLocks noChangeArrowheads="1"/>
          </p:cNvSpPr>
          <p:nvPr/>
        </p:nvSpPr>
        <p:spPr bwMode="auto">
          <a:xfrm>
            <a:off x="2195513" y="4868863"/>
            <a:ext cx="5072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cs typeface="Arial" charset="0"/>
              </a:rPr>
              <a:t>3.</a:t>
            </a:r>
            <a:r>
              <a:rPr lang="ru-RU" sz="2000" b="1">
                <a:cs typeface="Arial" charset="0"/>
              </a:rPr>
              <a:t> Открытые уроки в 4-м кл. + МО</a:t>
            </a:r>
          </a:p>
        </p:txBody>
      </p:sp>
      <p:sp>
        <p:nvSpPr>
          <p:cNvPr id="37906" name="Text Box 49"/>
          <p:cNvSpPr txBox="1">
            <a:spLocks noChangeArrowheads="1"/>
          </p:cNvSpPr>
          <p:nvPr/>
        </p:nvSpPr>
        <p:spPr bwMode="auto">
          <a:xfrm>
            <a:off x="3276600" y="3933825"/>
            <a:ext cx="4967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cs typeface="Arial" charset="0"/>
              </a:rPr>
              <a:t>4.</a:t>
            </a:r>
            <a:r>
              <a:rPr lang="ru-RU" sz="2000" b="1">
                <a:cs typeface="Arial" charset="0"/>
              </a:rPr>
              <a:t> Совместные уроки в 4-м кл. + МО</a:t>
            </a:r>
          </a:p>
        </p:txBody>
      </p:sp>
      <p:sp>
        <p:nvSpPr>
          <p:cNvPr id="37907" name="Text Box 49"/>
          <p:cNvSpPr txBox="1">
            <a:spLocks noChangeArrowheads="1"/>
          </p:cNvSpPr>
          <p:nvPr/>
        </p:nvSpPr>
        <p:spPr bwMode="auto">
          <a:xfrm>
            <a:off x="4643438" y="3068638"/>
            <a:ext cx="4465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cs typeface="Arial" charset="0"/>
              </a:rPr>
              <a:t>5.</a:t>
            </a:r>
            <a:r>
              <a:rPr lang="ru-RU" sz="2000" b="1">
                <a:cs typeface="Arial" charset="0"/>
              </a:rPr>
              <a:t> Диагностика + род.собрание</a:t>
            </a:r>
          </a:p>
        </p:txBody>
      </p:sp>
      <p:sp>
        <p:nvSpPr>
          <p:cNvPr id="37908" name="Text Box 49"/>
          <p:cNvSpPr txBox="1">
            <a:spLocks noChangeArrowheads="1"/>
          </p:cNvSpPr>
          <p:nvPr/>
        </p:nvSpPr>
        <p:spPr bwMode="auto">
          <a:xfrm>
            <a:off x="5580063" y="2205038"/>
            <a:ext cx="3168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cs typeface="Arial" charset="0"/>
              </a:rPr>
              <a:t>6.</a:t>
            </a:r>
            <a:r>
              <a:rPr lang="ru-RU" sz="2000" b="1">
                <a:cs typeface="Arial" charset="0"/>
              </a:rPr>
              <a:t> Уроки в 5-м кл. + МО</a:t>
            </a:r>
          </a:p>
        </p:txBody>
      </p:sp>
      <p:sp>
        <p:nvSpPr>
          <p:cNvPr id="37909" name="Text Box 49"/>
          <p:cNvSpPr txBox="1">
            <a:spLocks noChangeArrowheads="1"/>
          </p:cNvSpPr>
          <p:nvPr/>
        </p:nvSpPr>
        <p:spPr bwMode="auto">
          <a:xfrm>
            <a:off x="6732588" y="1484313"/>
            <a:ext cx="2411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cs typeface="Arial" charset="0"/>
              </a:rPr>
              <a:t>7.</a:t>
            </a:r>
            <a:r>
              <a:rPr lang="ru-RU" sz="2000" b="1">
                <a:cs typeface="Arial" charset="0"/>
              </a:rPr>
              <a:t> МО: адаптация</a:t>
            </a:r>
          </a:p>
        </p:txBody>
      </p:sp>
      <p:sp>
        <p:nvSpPr>
          <p:cNvPr id="37910" name="Text Box 49"/>
          <p:cNvSpPr txBox="1">
            <a:spLocks noChangeArrowheads="1"/>
          </p:cNvSpPr>
          <p:nvPr/>
        </p:nvSpPr>
        <p:spPr bwMode="auto">
          <a:xfrm>
            <a:off x="7740650" y="765175"/>
            <a:ext cx="1687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cs typeface="Arial" charset="0"/>
              </a:rPr>
              <a:t>8.</a:t>
            </a:r>
            <a:r>
              <a:rPr lang="ru-RU" sz="2000" b="1">
                <a:cs typeface="Arial" charset="0"/>
              </a:rPr>
              <a:t> Эффект</a:t>
            </a: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258888" y="4397375"/>
            <a:ext cx="646112" cy="76041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8900" y="4868863"/>
            <a:ext cx="87788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4868863"/>
            <a:ext cx="4572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2495550"/>
            <a:ext cx="13874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14675" y="2405063"/>
            <a:ext cx="42227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3468688"/>
            <a:ext cx="376237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34025" y="965200"/>
            <a:ext cx="1198563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908050"/>
            <a:ext cx="3508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1811338"/>
            <a:ext cx="89058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19925" y="620713"/>
            <a:ext cx="3984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254121" flipH="1">
            <a:off x="7481888" y="406400"/>
            <a:ext cx="33655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22" name="TextBox 1"/>
          <p:cNvSpPr txBox="1">
            <a:spLocks noChangeArrowheads="1"/>
          </p:cNvSpPr>
          <p:nvPr/>
        </p:nvSpPr>
        <p:spPr bwMode="auto">
          <a:xfrm>
            <a:off x="4191000" y="268288"/>
            <a:ext cx="22113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0000"/>
                </a:solidFill>
              </a:rPr>
              <a:t>Практикум по УУД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ru-RU" sz="3000" b="1" smtClean="0">
                <a:solidFill>
                  <a:schemeClr val="tx1"/>
                </a:solidFill>
              </a:rPr>
              <a:t>Традиционный урок даст новый результат?</a:t>
            </a:r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endParaRPr lang="ru-RU" sz="3200" smtClean="0">
              <a:solidFill>
                <a:srgbClr val="0000FF"/>
              </a:solidFill>
            </a:endParaRP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52400" y="1676400"/>
            <a:ext cx="8839200" cy="2586038"/>
          </a:xfrm>
          <a:prstGeom prst="rect">
            <a:avLst/>
          </a:prstGeom>
          <a:solidFill>
            <a:srgbClr val="FFCC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СТРУКТУРА урока «Изучение НОВОЙ ТЕМЫ»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2133600"/>
            <a:ext cx="2817813" cy="17494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1.</a:t>
            </a:r>
            <a:r>
              <a:rPr lang="ru-RU" i="1"/>
              <a:t>Учитель</a:t>
            </a:r>
            <a:r>
              <a:rPr lang="ru-RU"/>
              <a:t> проверяет Д/з. </a:t>
            </a:r>
            <a:r>
              <a:rPr lang="ru-RU" i="1"/>
              <a:t>Ученики</a:t>
            </a:r>
            <a:r>
              <a:rPr lang="ru-RU"/>
              <a:t> </a:t>
            </a:r>
            <a:r>
              <a:rPr lang="ru-RU" b="1"/>
              <a:t>пересказывают </a:t>
            </a:r>
            <a:r>
              <a:rPr lang="ru-RU"/>
              <a:t>части параграфа, выполняют задания, чаще </a:t>
            </a:r>
            <a:r>
              <a:rPr lang="ru-RU" b="1"/>
              <a:t>репродуктивные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57800" y="2133600"/>
            <a:ext cx="1978025" cy="17541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3.</a:t>
            </a:r>
            <a:r>
              <a:rPr lang="ru-RU" i="1"/>
              <a:t>Учитель</a:t>
            </a:r>
            <a:r>
              <a:rPr lang="ru-RU"/>
              <a:t> </a:t>
            </a:r>
            <a:r>
              <a:rPr lang="ru-RU" b="1"/>
              <a:t>объясняет </a:t>
            </a:r>
            <a:r>
              <a:rPr lang="ru-RU"/>
              <a:t>ученикам новую тему. Ученики слушают и записывают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80288" y="2154238"/>
            <a:ext cx="1611312" cy="17494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4.</a:t>
            </a:r>
            <a:r>
              <a:rPr lang="ru-RU" i="1"/>
              <a:t>Ученики </a:t>
            </a:r>
            <a:r>
              <a:rPr lang="ru-RU"/>
              <a:t> </a:t>
            </a:r>
            <a:r>
              <a:rPr lang="ru-RU" b="1"/>
              <a:t>повторяют, </a:t>
            </a:r>
            <a:r>
              <a:rPr lang="ru-RU"/>
              <a:t> как поняли  тему; задания по аналогии</a:t>
            </a:r>
          </a:p>
        </p:txBody>
      </p:sp>
      <p:sp>
        <p:nvSpPr>
          <p:cNvPr id="39942" name="TextBox 16"/>
          <p:cNvSpPr txBox="1">
            <a:spLocks noChangeArrowheads="1"/>
          </p:cNvSpPr>
          <p:nvPr/>
        </p:nvSpPr>
        <p:spPr bwMode="auto">
          <a:xfrm>
            <a:off x="152400" y="4419600"/>
            <a:ext cx="4267200" cy="2308225"/>
          </a:xfrm>
          <a:prstGeom prst="rect">
            <a:avLst/>
          </a:prstGeom>
          <a:solidFill>
            <a:srgbClr val="FFCC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Контроль и ОЦЕНИВАНИЕ 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39943" name="TextBox 17"/>
          <p:cNvSpPr txBox="1">
            <a:spLocks noChangeArrowheads="1"/>
          </p:cNvSpPr>
          <p:nvPr/>
        </p:nvSpPr>
        <p:spPr bwMode="auto">
          <a:xfrm>
            <a:off x="4572000" y="4425950"/>
            <a:ext cx="4398963" cy="2308225"/>
          </a:xfrm>
          <a:prstGeom prst="rect">
            <a:avLst/>
          </a:prstGeom>
          <a:solidFill>
            <a:srgbClr val="FFCC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Использование ТЕКСТА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7543800" y="3868738"/>
            <a:ext cx="206375" cy="296862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348038" y="4165600"/>
            <a:ext cx="4195762" cy="41275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4800" y="4710113"/>
            <a:ext cx="3886200" cy="203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1. </a:t>
            </a:r>
            <a:r>
              <a:rPr lang="ru-RU" b="1"/>
              <a:t>Учитель объявляет </a:t>
            </a:r>
            <a:r>
              <a:rPr lang="ru-RU"/>
              <a:t>отметки за пересказ и (или) задания. </a:t>
            </a:r>
          </a:p>
          <a:p>
            <a:r>
              <a:rPr lang="ru-RU" b="1">
                <a:solidFill>
                  <a:srgbClr val="0000FF"/>
                </a:solidFill>
              </a:rPr>
              <a:t>2.</a:t>
            </a:r>
            <a:r>
              <a:rPr lang="ru-RU"/>
              <a:t> В конце урока учитель по </a:t>
            </a:r>
            <a:r>
              <a:rPr lang="ru-RU" b="1"/>
              <a:t>совокупности работы </a:t>
            </a:r>
            <a:r>
              <a:rPr lang="ru-RU"/>
              <a:t>объявляет ученикам: «Тебе – 5, тебе – 3 и т.д.» Иногда с кратким комментарием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59338" y="4799013"/>
            <a:ext cx="4006850" cy="14747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1. </a:t>
            </a:r>
            <a:r>
              <a:rPr lang="ru-RU" i="1"/>
              <a:t>Д/з </a:t>
            </a:r>
            <a:r>
              <a:rPr lang="ru-RU"/>
              <a:t>– прочитать изученный параграф для подготовки пересказа, ответа на вопросы </a:t>
            </a:r>
          </a:p>
          <a:p>
            <a:r>
              <a:rPr lang="ru-RU" b="1">
                <a:solidFill>
                  <a:srgbClr val="0000FF"/>
                </a:solidFill>
              </a:rPr>
              <a:t>2.</a:t>
            </a:r>
            <a:r>
              <a:rPr lang="ru-RU"/>
              <a:t> </a:t>
            </a:r>
            <a:r>
              <a:rPr lang="ru-RU" i="1"/>
              <a:t>Иногда</a:t>
            </a:r>
            <a:r>
              <a:rPr lang="ru-RU"/>
              <a:t> отдельные тексты читаются в классе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428875" y="3714750"/>
            <a:ext cx="209550" cy="6731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8123238" y="3632200"/>
            <a:ext cx="409575" cy="1166813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50" name="Picture 1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8775" y="2043113"/>
            <a:ext cx="2033588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89263" y="2114550"/>
            <a:ext cx="2192337" cy="17494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2.</a:t>
            </a:r>
            <a:r>
              <a:rPr lang="ru-RU" i="1"/>
              <a:t>Учитель</a:t>
            </a:r>
            <a:r>
              <a:rPr lang="ru-RU"/>
              <a:t> </a:t>
            </a:r>
            <a:r>
              <a:rPr lang="ru-RU" b="1"/>
              <a:t>объявляет</a:t>
            </a:r>
            <a:r>
              <a:rPr lang="ru-RU"/>
              <a:t> новую тему. Иногда –  план урока, редко – формулирует цель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858000" y="390525"/>
            <a:ext cx="2590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Оценивать свои и чужие поступки, стремиться к созидательной деятельности 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438400" y="446088"/>
            <a:ext cx="2057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FF"/>
                </a:solidFill>
              </a:rPr>
              <a:t>Добывать, преобразовывать и представлять информацию</a:t>
            </a:r>
            <a:r>
              <a:rPr lang="ru-RU" sz="16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419600" y="446088"/>
            <a:ext cx="2819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9900"/>
                </a:solidFill>
              </a:rPr>
              <a:t>Доносить свою позицию, понимать других, договариваться,  делать что-то сообща</a:t>
            </a:r>
            <a:endParaRPr lang="ru-RU" sz="1600" b="1">
              <a:solidFill>
                <a:srgbClr val="FF0000"/>
              </a:solidFill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-76200" y="381000"/>
            <a:ext cx="2428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9900"/>
                </a:solidFill>
              </a:rPr>
              <a:t>Организовывать свои дела: ставить цель, планировать, получать и оценивать результат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2400" y="573088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28600" y="76200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28600" y="106680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6200" y="1524000"/>
            <a:ext cx="1028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438400" y="83820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898775" y="609600"/>
            <a:ext cx="1139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572000" y="609600"/>
            <a:ext cx="22907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876800" y="114300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572000" y="1371600"/>
            <a:ext cx="236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162800" y="609600"/>
            <a:ext cx="1905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239000" y="838200"/>
            <a:ext cx="1905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315200" y="1066800"/>
            <a:ext cx="1905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9" grpId="0" animBg="1"/>
      <p:bldP spid="20" grpId="0" animBg="1"/>
      <p:bldP spid="11" grpId="0" animBg="1"/>
      <p:bldP spid="18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46088"/>
          </a:xfrm>
        </p:spPr>
        <p:txBody>
          <a:bodyPr/>
          <a:lstStyle/>
          <a:p>
            <a:r>
              <a:rPr lang="ru-RU" sz="2800" b="1" smtClean="0">
                <a:solidFill>
                  <a:schemeClr val="tx1"/>
                </a:solidFill>
              </a:rPr>
              <a:t>Урок по комплексу технологий «Школы 2100»</a:t>
            </a:r>
            <a:endParaRPr lang="ru-RU" sz="2800" smtClean="0">
              <a:solidFill>
                <a:schemeClr val="tx1"/>
              </a:solidFill>
            </a:endParaRPr>
          </a:p>
        </p:txBody>
      </p:sp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52400" y="1676400"/>
            <a:ext cx="8839200" cy="2586038"/>
          </a:xfrm>
          <a:prstGeom prst="rect">
            <a:avLst/>
          </a:prstGeom>
          <a:solidFill>
            <a:srgbClr val="FFCC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технология ПРОБЛЕМНОГО ДИАЛОГА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2114550"/>
            <a:ext cx="2286000" cy="203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1.</a:t>
            </a:r>
            <a:r>
              <a:rPr lang="ru-RU" i="1"/>
              <a:t>Учитель</a:t>
            </a:r>
            <a:r>
              <a:rPr lang="ru-RU"/>
              <a:t> создает проблемную ситуацию, а </a:t>
            </a:r>
            <a:r>
              <a:rPr lang="ru-RU" i="1"/>
              <a:t>ученики </a:t>
            </a:r>
            <a:r>
              <a:rPr lang="ru-RU"/>
              <a:t>формулируют </a:t>
            </a:r>
            <a:r>
              <a:rPr lang="ru-RU" b="1"/>
              <a:t>проблему (цель) </a:t>
            </a:r>
            <a:r>
              <a:rPr lang="ru-RU"/>
              <a:t>урока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57800" y="2133600"/>
            <a:ext cx="2160588" cy="203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3.</a:t>
            </a:r>
            <a:r>
              <a:rPr lang="ru-RU" i="1"/>
              <a:t>Учитель</a:t>
            </a:r>
            <a:r>
              <a:rPr lang="ru-RU"/>
              <a:t> предлагает ученикам диалог, задания. Ученики </a:t>
            </a:r>
            <a:r>
              <a:rPr lang="ru-RU" b="1"/>
              <a:t>открывают новые знания</a:t>
            </a:r>
            <a:r>
              <a:rPr lang="ru-RU"/>
              <a:t>, находят решение.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91400" y="2154238"/>
            <a:ext cx="1752600" cy="20240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4.</a:t>
            </a:r>
            <a:r>
              <a:rPr lang="ru-RU" i="1"/>
              <a:t>Ученики </a:t>
            </a:r>
            <a:r>
              <a:rPr lang="ru-RU"/>
              <a:t> </a:t>
            </a:r>
            <a:r>
              <a:rPr lang="ru-RU" b="1"/>
              <a:t>применяют</a:t>
            </a:r>
            <a:r>
              <a:rPr lang="ru-RU"/>
              <a:t> новые знания в задачах применения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41990" name="TextBox 16"/>
          <p:cNvSpPr txBox="1">
            <a:spLocks noChangeArrowheads="1"/>
          </p:cNvSpPr>
          <p:nvPr/>
        </p:nvSpPr>
        <p:spPr bwMode="auto">
          <a:xfrm>
            <a:off x="152400" y="4419600"/>
            <a:ext cx="4267200" cy="2308225"/>
          </a:xfrm>
          <a:prstGeom prst="rect">
            <a:avLst/>
          </a:prstGeom>
          <a:solidFill>
            <a:srgbClr val="FFCC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техн. ОЦЕНИВАНИЯ УСПЕХОВ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1991" name="TextBox 17"/>
          <p:cNvSpPr txBox="1">
            <a:spLocks noChangeArrowheads="1"/>
          </p:cNvSpPr>
          <p:nvPr/>
        </p:nvSpPr>
        <p:spPr bwMode="auto">
          <a:xfrm>
            <a:off x="4572000" y="4425950"/>
            <a:ext cx="4398963" cy="2308225"/>
          </a:xfrm>
          <a:prstGeom prst="rect">
            <a:avLst/>
          </a:prstGeom>
          <a:solidFill>
            <a:srgbClr val="FFCC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техн. ПРОДУКТИВНОГО ЧТЕНИЯ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7418388" y="3890963"/>
            <a:ext cx="127000" cy="371475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181600" y="3752850"/>
            <a:ext cx="228600" cy="8255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962400" y="4262438"/>
            <a:ext cx="3519488" cy="188912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5638" y="4800600"/>
            <a:ext cx="106362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799013"/>
            <a:ext cx="2454275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50825" y="4724400"/>
            <a:ext cx="4114800" cy="2032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dirty="0">
                <a:latin typeface="Arial" pitchFamily="34" charset="0"/>
                <a:cs typeface="Arial" pitchFamily="34" charset="0"/>
              </a:rPr>
              <a:t>Оцениваем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решение конкретных задач </a:t>
            </a:r>
            <a:r>
              <a:rPr lang="ru-RU" dirty="0">
                <a:latin typeface="Arial" pitchFamily="34" charset="0"/>
                <a:cs typeface="Arial" pitchFamily="34" charset="0"/>
              </a:rPr>
              <a:t>(заданий)</a:t>
            </a:r>
          </a:p>
          <a:p>
            <a:pPr>
              <a:defRPr/>
            </a:pP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Ученик сам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оценивает</a:t>
            </a:r>
            <a:r>
              <a:rPr lang="ru-RU" dirty="0">
                <a:latin typeface="Arial" pitchFamily="34" charset="0"/>
                <a:cs typeface="Arial" pitchFamily="34" charset="0"/>
              </a:rPr>
              <a:t> себя: 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Какая была цель? Справился? Правильно? Сам?  Отметка? </a:t>
            </a:r>
          </a:p>
          <a:p>
            <a:pPr>
              <a:defRPr/>
            </a:pP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3-7.</a:t>
            </a:r>
            <a:r>
              <a:rPr lang="ru-RU" dirty="0">
                <a:latin typeface="Arial" pitchFamily="34" charset="0"/>
                <a:cs typeface="Arial" pitchFamily="34" charset="0"/>
              </a:rPr>
              <a:t> Каждое задание по таблицам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умений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уровням</a:t>
            </a:r>
            <a:r>
              <a:rPr lang="ru-RU" dirty="0">
                <a:latin typeface="Arial" pitchFamily="34" charset="0"/>
                <a:cs typeface="Arial" pitchFamily="34" charset="0"/>
              </a:rPr>
              <a:t> успешности и пр.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495800" y="4799013"/>
            <a:ext cx="4648200" cy="17494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1. </a:t>
            </a:r>
            <a:r>
              <a:rPr lang="ru-RU" i="1"/>
              <a:t>До чтения </a:t>
            </a:r>
            <a:r>
              <a:rPr lang="ru-RU" b="1">
                <a:solidFill>
                  <a:srgbClr val="0000FF"/>
                </a:solidFill>
              </a:rPr>
              <a:t>– </a:t>
            </a:r>
            <a:r>
              <a:rPr lang="ru-RU"/>
              <a:t>предполагаем о чем? </a:t>
            </a:r>
          </a:p>
          <a:p>
            <a:r>
              <a:rPr lang="ru-RU" b="1">
                <a:solidFill>
                  <a:srgbClr val="0000FF"/>
                </a:solidFill>
              </a:rPr>
              <a:t>2.</a:t>
            </a:r>
            <a:r>
              <a:rPr lang="ru-RU"/>
              <a:t> </a:t>
            </a:r>
            <a:r>
              <a:rPr lang="ru-RU" i="1"/>
              <a:t>Во время чтения </a:t>
            </a:r>
            <a:r>
              <a:rPr lang="ru-RU"/>
              <a:t>– </a:t>
            </a:r>
            <a:r>
              <a:rPr lang="ru-RU" b="1"/>
              <a:t>задаем вопросы</a:t>
            </a:r>
            <a:r>
              <a:rPr lang="ru-RU"/>
              <a:t> к тексту, </a:t>
            </a:r>
            <a:r>
              <a:rPr lang="ru-RU" b="1"/>
              <a:t>ищем</a:t>
            </a:r>
            <a:r>
              <a:rPr lang="ru-RU"/>
              <a:t> </a:t>
            </a:r>
            <a:r>
              <a:rPr lang="ru-RU" b="1"/>
              <a:t>ответы</a:t>
            </a:r>
            <a:r>
              <a:rPr lang="ru-RU"/>
              <a:t> в нем, проникаем в смысл, подтексты.</a:t>
            </a:r>
          </a:p>
          <a:p>
            <a:r>
              <a:rPr lang="ru-RU" b="1">
                <a:solidFill>
                  <a:srgbClr val="0000FF"/>
                </a:solidFill>
              </a:rPr>
              <a:t>3. </a:t>
            </a:r>
            <a:r>
              <a:rPr lang="ru-RU" i="1"/>
              <a:t>После чтения</a:t>
            </a:r>
            <a:r>
              <a:rPr lang="ru-RU"/>
              <a:t> – преобразуем и </a:t>
            </a:r>
            <a:r>
              <a:rPr lang="ru-RU" b="1"/>
              <a:t>самостоятельно трактуем</a:t>
            </a:r>
            <a:r>
              <a:rPr lang="ru-RU"/>
              <a:t> информацию</a:t>
            </a:r>
            <a:endParaRPr lang="ru-RU" b="1"/>
          </a:p>
        </p:txBody>
      </p:sp>
      <p:pic>
        <p:nvPicPr>
          <p:cNvPr id="4199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7813" y="2057400"/>
            <a:ext cx="23637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90800" y="2114550"/>
            <a:ext cx="2590800" cy="20240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2.</a:t>
            </a:r>
            <a:r>
              <a:rPr lang="ru-RU" i="1"/>
              <a:t>Учитель</a:t>
            </a:r>
            <a:r>
              <a:rPr lang="ru-RU"/>
              <a:t> и </a:t>
            </a:r>
            <a:r>
              <a:rPr lang="ru-RU" i="1"/>
              <a:t>ученики </a:t>
            </a:r>
            <a:r>
              <a:rPr lang="ru-RU" b="1"/>
              <a:t>вспоминают</a:t>
            </a:r>
            <a:r>
              <a:rPr lang="ru-RU"/>
              <a:t> то, что уже известно по проблеме и </a:t>
            </a:r>
            <a:r>
              <a:rPr lang="ru-RU" b="1"/>
              <a:t>определяют пути </a:t>
            </a:r>
            <a:r>
              <a:rPr lang="ru-RU"/>
              <a:t>решения, поиска нового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057400" y="2968625"/>
            <a:ext cx="762000" cy="1457325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124200" y="3354388"/>
            <a:ext cx="2286000" cy="1071562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6858000" y="390525"/>
            <a:ext cx="25908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Оценивать свои и чужие поступки, стремиться к созидательной деятельности 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2438400" y="446088"/>
            <a:ext cx="2057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FF"/>
                </a:solidFill>
              </a:rPr>
              <a:t>Добывать, преобразовывать и представлять информацию</a:t>
            </a:r>
            <a:r>
              <a:rPr lang="ru-RU" sz="16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419600" y="446088"/>
            <a:ext cx="2667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9900"/>
                </a:solidFill>
              </a:rPr>
              <a:t>Доносить свою позицию, понимать других, договариваться,  делать что-то сообща</a:t>
            </a:r>
            <a:endParaRPr lang="ru-RU" sz="1600" b="1">
              <a:solidFill>
                <a:srgbClr val="FF0000"/>
              </a:solidFill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-76200" y="381000"/>
            <a:ext cx="2428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9900"/>
                </a:solidFill>
              </a:rPr>
              <a:t>Организовывать свои дела: ставить цель, планировать, получать и оценивать результат </a:t>
            </a:r>
          </a:p>
        </p:txBody>
      </p:sp>
      <p:sp>
        <p:nvSpPr>
          <p:cNvPr id="34" name="Овал 33"/>
          <p:cNvSpPr/>
          <p:nvPr/>
        </p:nvSpPr>
        <p:spPr>
          <a:xfrm>
            <a:off x="250825" y="3213100"/>
            <a:ext cx="2206625" cy="647700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667000" y="3213100"/>
            <a:ext cx="2265363" cy="825500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03225" y="4800600"/>
            <a:ext cx="2414588" cy="1436688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211763" y="2990850"/>
            <a:ext cx="2206625" cy="900113"/>
          </a:xfrm>
          <a:prstGeom prst="ellipse">
            <a:avLst/>
          </a:prstGeom>
          <a:noFill/>
          <a:ln w="57150">
            <a:solidFill>
              <a:srgbClr val="2B0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148263" y="5645150"/>
            <a:ext cx="3327400" cy="376238"/>
          </a:xfrm>
          <a:prstGeom prst="ellipse">
            <a:avLst/>
          </a:prstGeom>
          <a:noFill/>
          <a:ln w="57150">
            <a:solidFill>
              <a:srgbClr val="2B0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477000" y="5927725"/>
            <a:ext cx="1998663" cy="647700"/>
          </a:xfrm>
          <a:prstGeom prst="ellipse">
            <a:avLst/>
          </a:prstGeom>
          <a:noFill/>
          <a:ln w="57150">
            <a:solidFill>
              <a:srgbClr val="2B0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295900" y="2573338"/>
            <a:ext cx="2057400" cy="417512"/>
          </a:xfrm>
          <a:prstGeom prst="ellipse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648200" y="5172075"/>
            <a:ext cx="3998913" cy="541338"/>
          </a:xfrm>
          <a:prstGeom prst="ellipse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545388" y="2420938"/>
            <a:ext cx="1328737" cy="1276350"/>
          </a:xfrm>
          <a:prstGeom prst="ellipse">
            <a:avLst/>
          </a:prstGeom>
          <a:noFill/>
          <a:ln w="57150">
            <a:solidFill>
              <a:srgbClr val="2B0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648200" y="6172200"/>
            <a:ext cx="2743200" cy="417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138238" y="5300663"/>
            <a:ext cx="2690812" cy="925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367338" y="3752850"/>
            <a:ext cx="1941512" cy="41751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725738" y="2349500"/>
            <a:ext cx="2352675" cy="641350"/>
          </a:xfrm>
          <a:prstGeom prst="ellipse">
            <a:avLst/>
          </a:prstGeom>
          <a:noFill/>
          <a:ln w="57150">
            <a:solidFill>
              <a:srgbClr val="2B0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36575" y="5573713"/>
            <a:ext cx="3425825" cy="663575"/>
          </a:xfrm>
          <a:prstGeom prst="ellipse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2021" name="Picture 6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8200" y="4495800"/>
            <a:ext cx="4889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2" name="Rectangle 63"/>
          <p:cNvSpPr>
            <a:spLocks noChangeArrowheads="1"/>
          </p:cNvSpPr>
          <p:nvPr/>
        </p:nvSpPr>
        <p:spPr bwMode="auto">
          <a:xfrm>
            <a:off x="8380413" y="1757363"/>
            <a:ext cx="533400" cy="498475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600" b="1">
                <a:cs typeface="Times New Roman" pitchFamily="18" charset="0"/>
              </a:rPr>
              <a:t>?!</a:t>
            </a:r>
            <a:r>
              <a:rPr lang="ru-RU" sz="2600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42023" name="Rectangle 64"/>
          <p:cNvSpPr>
            <a:spLocks noChangeArrowheads="1"/>
          </p:cNvSpPr>
          <p:nvPr/>
        </p:nvSpPr>
        <p:spPr bwMode="auto">
          <a:xfrm>
            <a:off x="3821113" y="4297363"/>
            <a:ext cx="598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3200" b="1">
                <a:cs typeface="Times New Roman" pitchFamily="18" charset="0"/>
              </a:rPr>
              <a:t>☺</a:t>
            </a:r>
            <a:endParaRPr lang="ru-RU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9" grpId="0" animBg="1"/>
      <p:bldP spid="20" grpId="0" animBg="1"/>
      <p:bldP spid="11" grpId="0" animBg="1"/>
      <p:bldP spid="21" grpId="0"/>
      <p:bldP spid="22" grpId="0"/>
      <p:bldP spid="24" grpId="0"/>
      <p:bldP spid="25" grpId="0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00CC00">
                  <a:alpha val="20000"/>
                </a:srgbClr>
              </a:gs>
              <a:gs pos="100000">
                <a:srgbClr val="00CC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ru-RU" sz="52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 действий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87363"/>
          </a:xfrm>
        </p:spPr>
        <p:txBody>
          <a:bodyPr/>
          <a:lstStyle/>
          <a:p>
            <a:r>
              <a:rPr lang="ru-RU" sz="4000" b="1" smtClean="0">
                <a:solidFill>
                  <a:srgbClr val="0000FF"/>
                </a:solidFill>
              </a:rPr>
              <a:t>Процедура внедрения технологии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33600" y="3657600"/>
            <a:ext cx="2667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/>
              <a:t>2) Проведение уроков с использованием технологии (ее элемента)</a:t>
            </a:r>
            <a:endParaRPr lang="ru-RU" sz="2200"/>
          </a:p>
        </p:txBody>
      </p:sp>
      <p:sp>
        <p:nvSpPr>
          <p:cNvPr id="45059" name="Прямоугольник 3"/>
          <p:cNvSpPr>
            <a:spLocks noChangeArrowheads="1"/>
          </p:cNvSpPr>
          <p:nvPr/>
        </p:nvSpPr>
        <p:spPr bwMode="auto">
          <a:xfrm>
            <a:off x="76200" y="3625850"/>
            <a:ext cx="2057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/>
              <a:t>1) Вводный семинар по внедряемой технологии</a:t>
            </a:r>
            <a:endParaRPr lang="ru-RU" sz="220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800600" y="3624263"/>
            <a:ext cx="22098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/>
              <a:t>3) Открытые уроки для коллег по метод. </a:t>
            </a:r>
          </a:p>
          <a:p>
            <a:r>
              <a:rPr lang="ru-RU" sz="2200" b="1"/>
              <a:t>объединению </a:t>
            </a:r>
            <a:endParaRPr lang="ru-RU" sz="220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086600" y="3581400"/>
            <a:ext cx="1905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/>
              <a:t>4) Итоговый семинар по внедрению данной технологии</a:t>
            </a:r>
            <a:endParaRPr lang="ru-RU" sz="2200"/>
          </a:p>
        </p:txBody>
      </p:sp>
      <p:sp>
        <p:nvSpPr>
          <p:cNvPr id="7" name="Овал 6"/>
          <p:cNvSpPr/>
          <p:nvPr/>
        </p:nvSpPr>
        <p:spPr>
          <a:xfrm>
            <a:off x="685800" y="3119438"/>
            <a:ext cx="4191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76500" y="3119438"/>
            <a:ext cx="4191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81300" y="3119438"/>
            <a:ext cx="4191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86100" y="3119438"/>
            <a:ext cx="4191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19700" y="3119438"/>
            <a:ext cx="4191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24500" y="3119438"/>
            <a:ext cx="4191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81900" y="3119438"/>
            <a:ext cx="4191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943600" y="3348038"/>
            <a:ext cx="16383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505200" y="3309938"/>
            <a:ext cx="1714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104900" y="3322638"/>
            <a:ext cx="1371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Выгнутая вниз стрелка 26"/>
          <p:cNvSpPr/>
          <p:nvPr/>
        </p:nvSpPr>
        <p:spPr>
          <a:xfrm flipH="1">
            <a:off x="895350" y="5562600"/>
            <a:ext cx="6991350" cy="83820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95400"/>
            <a:ext cx="176212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2700"/>
            <a:ext cx="94773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225550"/>
            <a:ext cx="5048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4750" y="1274763"/>
            <a:ext cx="4968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1295400"/>
            <a:ext cx="525463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363663"/>
            <a:ext cx="16764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4538" y="1285875"/>
            <a:ext cx="94773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8938" y="1230313"/>
            <a:ext cx="5048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18538" y="1300163"/>
            <a:ext cx="525462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63588" y="2286000"/>
            <a:ext cx="7632700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/>
              <a:t>Территориальная методическая сеть</a:t>
            </a:r>
          </a:p>
          <a:p>
            <a:pPr>
              <a:defRPr/>
            </a:pPr>
            <a:endParaRPr lang="ru-RU" sz="2200" b="1" dirty="0"/>
          </a:p>
          <a:p>
            <a:pPr>
              <a:defRPr/>
            </a:pPr>
            <a:endParaRPr lang="ru-RU" sz="2200" b="1" dirty="0"/>
          </a:p>
          <a:p>
            <a:pPr>
              <a:defRPr/>
            </a:pPr>
            <a:endParaRPr lang="ru-RU" sz="2200" b="1" dirty="0"/>
          </a:p>
          <a:p>
            <a:pPr>
              <a:defRPr/>
            </a:pPr>
            <a:endParaRPr lang="ru-RU" sz="2200" b="1" dirty="0"/>
          </a:p>
          <a:p>
            <a:pPr>
              <a:defRPr/>
            </a:pPr>
            <a:endParaRPr lang="ru-RU" sz="2200" b="1" dirty="0"/>
          </a:p>
          <a:p>
            <a:pPr>
              <a:defRPr/>
            </a:pPr>
            <a:r>
              <a:rPr lang="ru-RU" sz="2200" b="1" dirty="0"/>
              <a:t>  </a:t>
            </a:r>
            <a:endParaRPr lang="ru-RU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188" y="2133600"/>
            <a:ext cx="7632700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/>
              <a:t>Территориальная методическая сеть</a:t>
            </a:r>
          </a:p>
          <a:p>
            <a:pPr>
              <a:defRPr/>
            </a:pPr>
            <a:endParaRPr lang="ru-RU" sz="2200" b="1" dirty="0"/>
          </a:p>
          <a:p>
            <a:pPr>
              <a:defRPr/>
            </a:pPr>
            <a:endParaRPr lang="ru-RU" sz="2200" b="1" dirty="0"/>
          </a:p>
          <a:p>
            <a:pPr>
              <a:defRPr/>
            </a:pPr>
            <a:endParaRPr lang="ru-RU" sz="2200" b="1" dirty="0"/>
          </a:p>
          <a:p>
            <a:pPr>
              <a:defRPr/>
            </a:pPr>
            <a:endParaRPr lang="ru-RU" sz="2200" b="1" dirty="0"/>
          </a:p>
          <a:p>
            <a:pPr>
              <a:defRPr/>
            </a:pPr>
            <a:endParaRPr lang="ru-RU" sz="2200" b="1" dirty="0"/>
          </a:p>
          <a:p>
            <a:pPr>
              <a:defRPr/>
            </a:pPr>
            <a:r>
              <a:rPr lang="ru-RU" sz="2200" b="1" dirty="0"/>
              <a:t>  </a:t>
            </a:r>
            <a:endParaRPr lang="ru-RU" sz="2200" b="1" dirty="0"/>
          </a:p>
        </p:txBody>
      </p:sp>
      <p:sp>
        <p:nvSpPr>
          <p:cNvPr id="4710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ru-RU" sz="3600" b="1" smtClean="0">
                <a:solidFill>
                  <a:srgbClr val="0000FF"/>
                </a:solidFill>
              </a:rPr>
              <a:t>Организация работы ФИП в регионе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44538" y="2917825"/>
            <a:ext cx="2890837" cy="1016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1-2 школы – базовые (стажировочные) площадки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3588" y="692150"/>
            <a:ext cx="7985125" cy="431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prstClr val="black"/>
                </a:solidFill>
              </a:rPr>
              <a:t>УМЦ и авторский коллектив ОС «Школа 2100» (сайт)</a:t>
            </a:r>
            <a:endParaRPr lang="ru-RU" sz="2200" b="1" dirty="0"/>
          </a:p>
        </p:txBody>
      </p:sp>
      <p:sp>
        <p:nvSpPr>
          <p:cNvPr id="47110" name="Прямоугольник 12"/>
          <p:cNvSpPr>
            <a:spLocks noChangeArrowheads="1"/>
          </p:cNvSpPr>
          <p:nvPr/>
        </p:nvSpPr>
        <p:spPr bwMode="auto">
          <a:xfrm>
            <a:off x="1905000" y="1196975"/>
            <a:ext cx="716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00"/>
                </a:solidFill>
              </a:rPr>
              <a:t>Методисты-организаторы:</a:t>
            </a:r>
            <a:r>
              <a:rPr lang="ru-RU" sz="2000" b="1">
                <a:solidFill>
                  <a:srgbClr val="000000"/>
                </a:solidFill>
              </a:rPr>
              <a:t> Паршина С.В., Сизова Е.В.</a:t>
            </a:r>
          </a:p>
          <a:p>
            <a:pPr algn="ctr"/>
            <a:r>
              <a:rPr lang="ru-RU" sz="2000">
                <a:solidFill>
                  <a:srgbClr val="000000"/>
                </a:solidFill>
              </a:rPr>
              <a:t>Научные кураторы: </a:t>
            </a:r>
            <a:r>
              <a:rPr lang="ru-RU" sz="2000" b="1">
                <a:solidFill>
                  <a:srgbClr val="000000"/>
                </a:solidFill>
              </a:rPr>
              <a:t>Данилов Д.Д. , Козлова С.С. , Вахрушев А.А.</a:t>
            </a:r>
            <a:endParaRPr lang="ru-RU" sz="2000"/>
          </a:p>
        </p:txBody>
      </p:sp>
      <p:sp>
        <p:nvSpPr>
          <p:cNvPr id="14" name="TextBox 13"/>
          <p:cNvSpPr txBox="1"/>
          <p:nvPr/>
        </p:nvSpPr>
        <p:spPr>
          <a:xfrm>
            <a:off x="76200" y="1341438"/>
            <a:ext cx="1693863" cy="5857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/>
              <a:t>Региональные структуры</a:t>
            </a:r>
            <a:endParaRPr lang="ru-RU" sz="1600" b="1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40413" y="2917825"/>
            <a:ext cx="2160587" cy="1016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4-5 школ - внедренческие площадки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752600" y="1581150"/>
            <a:ext cx="558800" cy="55245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Выгнутая вверх стрелка 22"/>
          <p:cNvSpPr/>
          <p:nvPr/>
        </p:nvSpPr>
        <p:spPr>
          <a:xfrm>
            <a:off x="3802063" y="2717800"/>
            <a:ext cx="1836737" cy="566738"/>
          </a:xfrm>
          <a:prstGeom prst="curved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flipH="1" flipV="1">
            <a:off x="3725863" y="3500438"/>
            <a:ext cx="1836737" cy="568325"/>
          </a:xfrm>
          <a:prstGeom prst="curved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962400" y="2781300"/>
            <a:ext cx="15128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Обмен опытом, взаимо-обучение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44538" y="2555875"/>
            <a:ext cx="3255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Комплекс технологий 2100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843213" y="4005263"/>
            <a:ext cx="5330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Другие инновации развивающего, личностно ориентированного образования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5902325" y="1123950"/>
            <a:ext cx="0" cy="27622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ая прямоугольная выноска 28"/>
          <p:cNvSpPr>
            <a:spLocks noChangeArrowheads="1"/>
          </p:cNvSpPr>
          <p:nvPr/>
        </p:nvSpPr>
        <p:spPr bwMode="auto">
          <a:xfrm>
            <a:off x="0" y="4724400"/>
            <a:ext cx="8748713" cy="2047875"/>
          </a:xfrm>
          <a:prstGeom prst="wedgeRoundRectCallout">
            <a:avLst>
              <a:gd name="adj1" fmla="val -36208"/>
              <a:gd name="adj2" fmla="val -86435"/>
              <a:gd name="adj3" fmla="val 16667"/>
            </a:avLst>
          </a:prstGeom>
          <a:solidFill>
            <a:srgbClr val="FFFF99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Подготовка педагогов-</a:t>
            </a:r>
            <a:r>
              <a:rPr lang="ru-RU" sz="2000" dirty="0" err="1">
                <a:latin typeface="+mn-lt"/>
              </a:rPr>
              <a:t>тьюторов</a:t>
            </a:r>
            <a:r>
              <a:rPr lang="ru-RU" sz="2000" dirty="0">
                <a:latin typeface="+mn-lt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Регулярное проведение: обучающих </a:t>
            </a:r>
            <a:r>
              <a:rPr lang="ru-RU" sz="2000" b="1" dirty="0">
                <a:latin typeface="+mn-lt"/>
              </a:rPr>
              <a:t>семинаров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с </a:t>
            </a:r>
            <a:r>
              <a:rPr lang="ru-RU" sz="2000" dirty="0">
                <a:latin typeface="+mn-lt"/>
              </a:rPr>
              <a:t>открытыми уроками, </a:t>
            </a:r>
            <a:r>
              <a:rPr lang="ru-RU" sz="2000" b="1" dirty="0">
                <a:latin typeface="+mn-lt"/>
              </a:rPr>
              <a:t>мастер-классов</a:t>
            </a:r>
            <a:r>
              <a:rPr lang="ru-RU" sz="2000" dirty="0">
                <a:latin typeface="+mn-lt"/>
              </a:rPr>
              <a:t>, обучающих </a:t>
            </a:r>
            <a:r>
              <a:rPr lang="ru-RU" sz="2000" b="1" dirty="0">
                <a:latin typeface="+mn-lt"/>
              </a:rPr>
              <a:t>практикумов</a:t>
            </a:r>
            <a:r>
              <a:rPr lang="ru-RU" sz="2000" dirty="0">
                <a:latin typeface="+mn-lt"/>
              </a:rPr>
              <a:t>, </a:t>
            </a:r>
            <a:r>
              <a:rPr lang="ru-RU" sz="2000" b="1" dirty="0">
                <a:latin typeface="+mn-lt"/>
              </a:rPr>
              <a:t>открытых заседаний МО </a:t>
            </a:r>
            <a:r>
              <a:rPr lang="ru-RU" sz="2000" dirty="0">
                <a:latin typeface="+mn-lt"/>
              </a:rPr>
              <a:t>«Преемственность» и </a:t>
            </a:r>
            <a:r>
              <a:rPr lang="ru-RU" sz="2000" dirty="0">
                <a:latin typeface="+mn-lt"/>
              </a:rPr>
              <a:t>т.п. </a:t>
            </a:r>
            <a:endParaRPr lang="ru-RU" sz="20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Постепенный </a:t>
            </a:r>
            <a:r>
              <a:rPr lang="ru-RU" sz="2000" b="1" dirty="0">
                <a:latin typeface="+mn-lt"/>
              </a:rPr>
              <a:t>рост участников </a:t>
            </a:r>
            <a:r>
              <a:rPr lang="ru-RU" sz="2000" b="1" dirty="0">
                <a:latin typeface="+mn-lt"/>
              </a:rPr>
              <a:t>ИП </a:t>
            </a:r>
            <a:r>
              <a:rPr lang="ru-RU" sz="2000" b="1" dirty="0">
                <a:latin typeface="+mn-lt"/>
              </a:rPr>
              <a:t>до 50-70% </a:t>
            </a:r>
            <a:r>
              <a:rPr lang="ru-RU" sz="2000" dirty="0" err="1">
                <a:latin typeface="+mn-lt"/>
              </a:rPr>
              <a:t>пед.коллектива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animBg="1"/>
      <p:bldP spid="5" grpId="0" animBg="1"/>
      <p:bldP spid="15" grpId="0" animBg="1"/>
      <p:bldP spid="23" grpId="0" animBg="1"/>
      <p:bldP spid="25" grpId="0" animBg="1"/>
      <p:bldP spid="26" grpId="0"/>
      <p:bldP spid="27" grpId="0"/>
      <p:bldP spid="28" grpId="0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3"/>
          </a:xfrm>
        </p:spPr>
        <p:txBody>
          <a:bodyPr/>
          <a:lstStyle/>
          <a:p>
            <a:r>
              <a:rPr lang="ru-RU" sz="4000" b="1" smtClean="0">
                <a:solidFill>
                  <a:srgbClr val="0000FF"/>
                </a:solidFill>
              </a:rPr>
              <a:t>Сводный план работы на полгода</a:t>
            </a:r>
            <a:endParaRPr lang="ru-RU" b="1" smtClean="0">
              <a:solidFill>
                <a:srgbClr val="0000FF"/>
              </a:solidFill>
            </a:endParaRPr>
          </a:p>
        </p:txBody>
      </p:sp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1392238" y="762000"/>
            <a:ext cx="1427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Школа</a:t>
            </a:r>
          </a:p>
        </p:txBody>
      </p:sp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3241675" y="762000"/>
            <a:ext cx="34639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Территориальная сеть</a:t>
            </a: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6462713" y="762000"/>
            <a:ext cx="2986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Вся ФИП</a:t>
            </a:r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-76200" y="17526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B050"/>
                </a:solidFill>
              </a:rPr>
              <a:t>½ сент.</a:t>
            </a:r>
          </a:p>
        </p:txBody>
      </p:sp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-76200" y="235743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B050"/>
                </a:solidFill>
              </a:rPr>
              <a:t>2/2   </a:t>
            </a:r>
            <a:r>
              <a:rPr lang="ru-RU" sz="2400" b="1">
                <a:solidFill>
                  <a:srgbClr val="00B050"/>
                </a:solidFill>
              </a:rPr>
              <a:t>сент.</a:t>
            </a:r>
          </a:p>
        </p:txBody>
      </p:sp>
      <p:sp>
        <p:nvSpPr>
          <p:cNvPr id="49159" name="TextBox 7"/>
          <p:cNvSpPr txBox="1">
            <a:spLocks noChangeArrowheads="1"/>
          </p:cNvSpPr>
          <p:nvPr/>
        </p:nvSpPr>
        <p:spPr bwMode="auto">
          <a:xfrm>
            <a:off x="-76200" y="304323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6600"/>
                </a:solidFill>
              </a:rPr>
              <a:t>½  окт.</a:t>
            </a:r>
          </a:p>
        </p:txBody>
      </p:sp>
      <p:sp>
        <p:nvSpPr>
          <p:cNvPr id="49160" name="TextBox 8"/>
          <p:cNvSpPr txBox="1">
            <a:spLocks noChangeArrowheads="1"/>
          </p:cNvSpPr>
          <p:nvPr/>
        </p:nvSpPr>
        <p:spPr bwMode="auto">
          <a:xfrm>
            <a:off x="-76200" y="3729038"/>
            <a:ext cx="129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FF6600"/>
                </a:solidFill>
              </a:rPr>
              <a:t>2/2</a:t>
            </a:r>
            <a:r>
              <a:rPr lang="ru-RU" sz="2400" b="1">
                <a:solidFill>
                  <a:srgbClr val="FF6600"/>
                </a:solidFill>
              </a:rPr>
              <a:t>  окт.</a:t>
            </a:r>
          </a:p>
        </p:txBody>
      </p:sp>
      <p:sp>
        <p:nvSpPr>
          <p:cNvPr id="49161" name="TextBox 11"/>
          <p:cNvSpPr txBox="1">
            <a:spLocks noChangeArrowheads="1"/>
          </p:cNvSpPr>
          <p:nvPr/>
        </p:nvSpPr>
        <p:spPr bwMode="auto">
          <a:xfrm>
            <a:off x="-76200" y="44196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B0F0"/>
                </a:solidFill>
              </a:rPr>
              <a:t>½нояб.</a:t>
            </a:r>
          </a:p>
        </p:txBody>
      </p:sp>
      <p:sp>
        <p:nvSpPr>
          <p:cNvPr id="49162" name="TextBox 12"/>
          <p:cNvSpPr txBox="1">
            <a:spLocks noChangeArrowheads="1"/>
          </p:cNvSpPr>
          <p:nvPr/>
        </p:nvSpPr>
        <p:spPr bwMode="auto">
          <a:xfrm>
            <a:off x="-76200" y="51054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B0F0"/>
                </a:solidFill>
              </a:rPr>
              <a:t>2/2</a:t>
            </a:r>
            <a:r>
              <a:rPr lang="ru-RU" sz="2400" b="1">
                <a:solidFill>
                  <a:srgbClr val="00B0F0"/>
                </a:solidFill>
              </a:rPr>
              <a:t>нояб.</a:t>
            </a:r>
          </a:p>
        </p:txBody>
      </p:sp>
      <p:sp>
        <p:nvSpPr>
          <p:cNvPr id="49163" name="TextBox 13"/>
          <p:cNvSpPr txBox="1">
            <a:spLocks noChangeArrowheads="1"/>
          </p:cNvSpPr>
          <p:nvPr/>
        </p:nvSpPr>
        <p:spPr bwMode="auto">
          <a:xfrm>
            <a:off x="-76200" y="57912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</a:rPr>
              <a:t>½ дек.</a:t>
            </a:r>
          </a:p>
        </p:txBody>
      </p:sp>
      <p:sp>
        <p:nvSpPr>
          <p:cNvPr id="49164" name="TextBox 14"/>
          <p:cNvSpPr txBox="1">
            <a:spLocks noChangeArrowheads="1"/>
          </p:cNvSpPr>
          <p:nvPr/>
        </p:nvSpPr>
        <p:spPr bwMode="auto">
          <a:xfrm>
            <a:off x="-76200" y="6472238"/>
            <a:ext cx="129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70C0"/>
                </a:solidFill>
              </a:rPr>
              <a:t>2/2</a:t>
            </a:r>
            <a:r>
              <a:rPr lang="ru-RU" sz="2400" b="1">
                <a:solidFill>
                  <a:srgbClr val="0070C0"/>
                </a:solidFill>
              </a:rPr>
              <a:t> дек.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04800" y="1600200"/>
            <a:ext cx="9067800" cy="38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2324100"/>
            <a:ext cx="9067800" cy="38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2933700"/>
            <a:ext cx="9067800" cy="38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0" y="3581400"/>
            <a:ext cx="9067800" cy="38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4305300"/>
            <a:ext cx="9067800" cy="38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5029200"/>
            <a:ext cx="9067800" cy="38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0" y="5676900"/>
            <a:ext cx="9067800" cy="38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6324600"/>
            <a:ext cx="9067800" cy="38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66800" y="1068388"/>
            <a:ext cx="0" cy="57896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429000" y="1066800"/>
            <a:ext cx="0" cy="57896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553200" y="1066800"/>
            <a:ext cx="0" cy="57896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90600" y="1639888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Вводный семинар по 1-й техн.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90600" y="2935288"/>
            <a:ext cx="235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Открытые уроки</a:t>
            </a:r>
          </a:p>
          <a:p>
            <a:r>
              <a:rPr lang="ru-RU"/>
              <a:t>Итоговый семинар</a:t>
            </a: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990600" y="2249488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Применение на уроках</a:t>
            </a:r>
          </a:p>
        </p:txBody>
      </p:sp>
      <p:sp>
        <p:nvSpPr>
          <p:cNvPr id="34" name="Выгнутая вниз стрелка 33"/>
          <p:cNvSpPr/>
          <p:nvPr/>
        </p:nvSpPr>
        <p:spPr>
          <a:xfrm rot="16200000" flipH="1">
            <a:off x="2541587" y="2487613"/>
            <a:ext cx="1546225" cy="22860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90600" y="42672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Вводный семинар  </a:t>
            </a:r>
          </a:p>
          <a:p>
            <a:r>
              <a:rPr lang="ru-RU"/>
              <a:t>2-й (прод.1-й) техн.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90600" y="5705475"/>
            <a:ext cx="2355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Открытые уроки</a:t>
            </a:r>
          </a:p>
          <a:p>
            <a:endParaRPr lang="ru-RU"/>
          </a:p>
          <a:p>
            <a:r>
              <a:rPr lang="ru-RU"/>
              <a:t>Итоговый семинар</a:t>
            </a: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990600" y="50292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Применение на уроках</a:t>
            </a:r>
          </a:p>
        </p:txBody>
      </p:sp>
      <p:sp>
        <p:nvSpPr>
          <p:cNvPr id="38" name="Выгнутая вниз стрелка 37"/>
          <p:cNvSpPr/>
          <p:nvPr/>
        </p:nvSpPr>
        <p:spPr>
          <a:xfrm rot="16200000" flipH="1">
            <a:off x="2353468" y="5396707"/>
            <a:ext cx="1922463" cy="22860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740150" y="1716088"/>
            <a:ext cx="235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Формирование сети.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733800" y="2325688"/>
            <a:ext cx="2728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Круглый стол </a:t>
            </a:r>
          </a:p>
          <a:p>
            <a:r>
              <a:rPr lang="ru-RU"/>
              <a:t>и планирование</a:t>
            </a: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3740150" y="2971800"/>
            <a:ext cx="2722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Взаимопосещения мероприятий.</a:t>
            </a:r>
            <a:endParaRPr lang="ru-RU"/>
          </a:p>
        </p:txBody>
      </p:sp>
      <p:sp>
        <p:nvSpPr>
          <p:cNvPr id="49187" name="Прямоугольник 41"/>
          <p:cNvSpPr>
            <a:spLocks noChangeArrowheads="1"/>
          </p:cNvSpPr>
          <p:nvPr/>
        </p:nvSpPr>
        <p:spPr bwMode="auto">
          <a:xfrm>
            <a:off x="1676400" y="3744913"/>
            <a:ext cx="1212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(резерв)</a:t>
            </a:r>
            <a:endParaRPr lang="ru-RU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553200" y="1700213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Создание сетей </a:t>
            </a:r>
          </a:p>
          <a:p>
            <a:r>
              <a:rPr lang="ru-RU"/>
              <a:t>Обуч. м-лы на сайте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733800" y="3657600"/>
            <a:ext cx="2728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Круглый стол по итогам четверти и план</a:t>
            </a:r>
          </a:p>
        </p:txBody>
      </p: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3733800" y="4800600"/>
            <a:ext cx="2722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Взаимопосещения мероприятий.</a:t>
            </a:r>
            <a:endParaRPr lang="ru-RU"/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6650038" y="2590800"/>
            <a:ext cx="2493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Комплексная входная диагностика.</a:t>
            </a:r>
            <a:endParaRPr lang="ru-RU"/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6629400" y="3316288"/>
            <a:ext cx="249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Начало растянутых курсов тьюторов.</a:t>
            </a:r>
            <a:endParaRPr lang="ru-RU"/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6650038" y="5791200"/>
            <a:ext cx="2493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Завершение растянутых курсов тьюторов.</a:t>
            </a:r>
            <a:endParaRPr lang="ru-RU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650038" y="4191000"/>
            <a:ext cx="2355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XVI</a:t>
            </a:r>
            <a:r>
              <a:rPr lang="ru-RU"/>
              <a:t> Всероссийская конференция 2100</a:t>
            </a:r>
          </a:p>
          <a:p>
            <a:r>
              <a:rPr lang="ru-RU"/>
              <a:t>Сжатые курсы тьюторов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657600" y="6059488"/>
            <a:ext cx="2728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Круглый стол по итогам четверти и план</a:t>
            </a:r>
          </a:p>
        </p:txBody>
      </p:sp>
      <p:sp>
        <p:nvSpPr>
          <p:cNvPr id="51" name="Выгнутая вниз стрелка 50"/>
          <p:cNvSpPr/>
          <p:nvPr/>
        </p:nvSpPr>
        <p:spPr>
          <a:xfrm rot="16200000" flipH="1">
            <a:off x="5644356" y="3205957"/>
            <a:ext cx="1436687" cy="22860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Выгнутая вниз стрелка 51"/>
          <p:cNvSpPr/>
          <p:nvPr/>
        </p:nvSpPr>
        <p:spPr>
          <a:xfrm rot="16200000" flipH="1">
            <a:off x="5246687" y="5170488"/>
            <a:ext cx="2079625" cy="22860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 animBg="1"/>
      <p:bldP spid="35" grpId="0"/>
      <p:bldP spid="36" grpId="0"/>
      <p:bldP spid="37" grpId="0"/>
      <p:bldP spid="38" grpId="0" animBg="1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3"/>
          </a:xfrm>
          <a:solidFill>
            <a:srgbClr val="FFFF99"/>
          </a:solidFill>
        </p:spPr>
        <p:txBody>
          <a:bodyPr/>
          <a:lstStyle/>
          <a:p>
            <a:r>
              <a:rPr lang="ru-RU" b="1" smtClean="0">
                <a:solidFill>
                  <a:srgbClr val="0000FF"/>
                </a:solidFill>
              </a:rPr>
              <a:t>Наш статус</a:t>
            </a: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762000" y="1214438"/>
            <a:ext cx="441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Всероссийский проект</a:t>
            </a: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382588" y="2433638"/>
            <a:ext cx="5219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Региональные проекты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801938" y="1738313"/>
            <a:ext cx="0" cy="776287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181600" y="1476375"/>
            <a:ext cx="1066800" cy="0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Прямоугольник 26"/>
          <p:cNvSpPr>
            <a:spLocks noChangeArrowheads="1"/>
          </p:cNvSpPr>
          <p:nvPr/>
        </p:nvSpPr>
        <p:spPr bwMode="auto">
          <a:xfrm>
            <a:off x="1828800" y="3048000"/>
            <a:ext cx="6019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Возможно оформление региональных инновационных площадок</a:t>
            </a:r>
            <a:endParaRPr lang="en-US" sz="2000"/>
          </a:p>
          <a:p>
            <a:pPr algn="ctr"/>
            <a:r>
              <a:rPr lang="ru-RU" sz="2000"/>
              <a:t> или прямое участие школы в федеральном проекте в индивидуальном порядке.</a:t>
            </a: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5943600" y="1214438"/>
            <a:ext cx="3048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Федеральная инновационная площадка РАО</a:t>
            </a:r>
          </a:p>
        </p:txBody>
      </p:sp>
      <p:pic>
        <p:nvPicPr>
          <p:cNvPr id="1026" name="Picture 2" descr="D:\ВОРК май2011\Работа в школах Москвы\Работа по ГЭП в 2009-10 уч году\ПРОДОЛЖЕНИЕ ГЭП в ГИП\Оформление ИП май 2012\Письмо РА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839200" cy="1215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CFFFF"/>
          </a:solidFill>
        </p:spPr>
        <p:txBody>
          <a:bodyPr/>
          <a:lstStyle/>
          <a:p>
            <a:r>
              <a:rPr lang="ru-RU" sz="4800" b="1" smtClean="0">
                <a:solidFill>
                  <a:srgbClr val="0000FF"/>
                </a:solidFill>
              </a:rPr>
              <a:t>РЕФЛЕКСИЯ:</a:t>
            </a:r>
            <a:r>
              <a:rPr lang="ru-RU" b="1" smtClean="0">
                <a:solidFill>
                  <a:srgbClr val="0000FF"/>
                </a:solidFill>
              </a:rPr>
              <a:t> </a:t>
            </a:r>
            <a:br>
              <a:rPr lang="ru-RU" b="1" smtClean="0">
                <a:solidFill>
                  <a:srgbClr val="0000FF"/>
                </a:solidFill>
              </a:rPr>
            </a:br>
            <a:r>
              <a:rPr lang="ru-RU" b="1" smtClean="0">
                <a:solidFill>
                  <a:srgbClr val="0000FF"/>
                </a:solidFill>
              </a:rPr>
              <a:t/>
            </a:r>
            <a:br>
              <a:rPr lang="ru-RU" b="1" smtClean="0">
                <a:solidFill>
                  <a:srgbClr val="0000FF"/>
                </a:solidFill>
              </a:rPr>
            </a:br>
            <a:r>
              <a:rPr lang="ru-RU" b="1" smtClean="0">
                <a:solidFill>
                  <a:srgbClr val="0000FF"/>
                </a:solidFill>
              </a:rPr>
              <a:t/>
            </a:r>
            <a:br>
              <a:rPr lang="ru-RU" b="1" smtClean="0">
                <a:solidFill>
                  <a:srgbClr val="0000FF"/>
                </a:solidFill>
              </a:rPr>
            </a:br>
            <a:r>
              <a:rPr lang="ru-RU" b="1" smtClean="0">
                <a:solidFill>
                  <a:srgbClr val="0000FF"/>
                </a:solidFill>
              </a:rPr>
              <a:t>Любые вопросы </a:t>
            </a:r>
            <a:br>
              <a:rPr lang="ru-RU" b="1" smtClean="0">
                <a:solidFill>
                  <a:srgbClr val="0000FF"/>
                </a:solidFill>
              </a:rPr>
            </a:br>
            <a:r>
              <a:rPr lang="ru-RU" b="1" smtClean="0">
                <a:solidFill>
                  <a:srgbClr val="0000FF"/>
                </a:solidFill>
              </a:rPr>
              <a:t>можно задать </a:t>
            </a:r>
            <a:br>
              <a:rPr lang="ru-RU" b="1" smtClean="0">
                <a:solidFill>
                  <a:srgbClr val="0000FF"/>
                </a:solidFill>
              </a:rPr>
            </a:br>
            <a:r>
              <a:rPr lang="ru-RU" b="1" smtClean="0">
                <a:solidFill>
                  <a:srgbClr val="0000FF"/>
                </a:solidFill>
              </a:rPr>
              <a:t>организаторам проекта </a:t>
            </a:r>
            <a:br>
              <a:rPr lang="ru-RU" b="1" smtClean="0">
                <a:solidFill>
                  <a:srgbClr val="0000FF"/>
                </a:solidFill>
              </a:rPr>
            </a:br>
            <a:r>
              <a:rPr lang="ru-RU" b="1" smtClean="0">
                <a:solidFill>
                  <a:srgbClr val="0000FF"/>
                </a:solidFill>
              </a:rPr>
              <a:t>через сайт </a:t>
            </a:r>
            <a:br>
              <a:rPr lang="ru-RU" b="1" smtClean="0">
                <a:solidFill>
                  <a:srgbClr val="0000FF"/>
                </a:solidFill>
              </a:rPr>
            </a:br>
            <a:r>
              <a:rPr lang="en-US" b="1" smtClean="0">
                <a:solidFill>
                  <a:srgbClr val="0000FF"/>
                </a:solidFill>
                <a:hlinkClick r:id="rId3"/>
              </a:rPr>
              <a:t>www.school2100.ru</a:t>
            </a: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ru-RU" b="1" smtClean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0000">
                  <a:alpha val="32001"/>
                </a:srgbClr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ru-RU" sz="5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 нашего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1225"/>
            <a:ext cx="59436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4"/>
          <a:srcRect b="17239"/>
          <a:stretch>
            <a:fillRect/>
          </a:stretch>
        </p:blipFill>
        <p:spPr bwMode="auto">
          <a:xfrm>
            <a:off x="5583238" y="914400"/>
            <a:ext cx="35607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-990600" y="5432425"/>
            <a:ext cx="10439400" cy="1425575"/>
          </a:xfrm>
        </p:spPr>
        <p:txBody>
          <a:bodyPr>
            <a:normAutofit/>
          </a:bodyPr>
          <a:lstStyle/>
          <a:p>
            <a:pPr marL="838200" indent="-838200" algn="ctr" eaLnBrk="1" hangingPunct="1"/>
            <a:r>
              <a:rPr lang="ru-RU" cap="none" smtClean="0">
                <a:solidFill>
                  <a:srgbClr val="0000FF"/>
                </a:solidFill>
              </a:rPr>
              <a:t>СТИХИЙНОЕ БЕДСТВИЕ</a:t>
            </a:r>
            <a:br>
              <a:rPr lang="ru-RU" cap="none" smtClean="0">
                <a:solidFill>
                  <a:srgbClr val="0000FF"/>
                </a:solidFill>
              </a:rPr>
            </a:br>
            <a:r>
              <a:rPr lang="ru-RU" cap="none" smtClean="0">
                <a:solidFill>
                  <a:srgbClr val="0000FF"/>
                </a:solidFill>
              </a:rPr>
              <a:t>ИЛИ ОСУЩЕСТВЛЕНИЕ МЕЧТЫ?</a:t>
            </a:r>
          </a:p>
        </p:txBody>
      </p:sp>
      <p:sp>
        <p:nvSpPr>
          <p:cNvPr id="20484" name="Заголовок 1"/>
          <p:cNvSpPr>
            <a:spLocks/>
          </p:cNvSpPr>
          <p:nvPr/>
        </p:nvSpPr>
        <p:spPr bwMode="auto">
          <a:xfrm>
            <a:off x="420688" y="0"/>
            <a:ext cx="82661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НОВЫЕ СТАНДАРТЫ:  </a:t>
            </a:r>
            <a:br>
              <a:rPr lang="ru-RU" sz="4400" b="1">
                <a:solidFill>
                  <a:srgbClr val="0000FF"/>
                </a:solidFill>
              </a:rPr>
            </a:br>
            <a:endParaRPr lang="ru-RU" sz="4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1066800" y="2841625"/>
            <a:ext cx="7392988" cy="40322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 </a:t>
            </a:r>
            <a:r>
              <a:rPr lang="ru-RU" sz="3200" b="1"/>
              <a:t>ЧТО ДОЛЖНЫ ИЗМЕНИТЬ НОВЫЕ СТАНДАРТЫ? </a:t>
            </a:r>
          </a:p>
          <a:p>
            <a:pPr algn="ctr"/>
            <a:endParaRPr lang="ru-RU" sz="3200" b="1"/>
          </a:p>
          <a:p>
            <a:pPr algn="ctr"/>
            <a:r>
              <a:rPr lang="ru-RU" sz="3200" b="1"/>
              <a:t>Главная задача школы – дать хорошие, прочные…</a:t>
            </a:r>
          </a:p>
          <a:p>
            <a:pPr algn="ctr"/>
            <a:endParaRPr lang="ru-RU" sz="3200" b="1"/>
          </a:p>
          <a:p>
            <a:pPr algn="ctr"/>
            <a:r>
              <a:rPr lang="ru-RU" sz="3200" b="1"/>
              <a:t>ЗНАНИЯ ?</a:t>
            </a:r>
          </a:p>
          <a:p>
            <a:pPr algn="ctr"/>
            <a:endParaRPr lang="ru-RU" sz="3200" b="1"/>
          </a:p>
        </p:txBody>
      </p:sp>
      <p:sp>
        <p:nvSpPr>
          <p:cNvPr id="2253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AD435B-FF0E-48F8-8563-5E213DFF7FA8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611188" y="404813"/>
            <a:ext cx="7848600" cy="9810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200">
              <a:latin typeface="Times New Roman" pitchFamily="18" charset="0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539750" y="2438400"/>
            <a:ext cx="8280400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ОБРАЗОВАТЕЛЬНЫЕ РЕЗУЛЬТАТЫ</a:t>
            </a:r>
          </a:p>
          <a:p>
            <a:pPr algn="ctr">
              <a:spcBef>
                <a:spcPct val="50000"/>
              </a:spcBef>
            </a:pPr>
            <a:endParaRPr lang="ru-RU" sz="2400" b="1"/>
          </a:p>
        </p:txBody>
      </p:sp>
      <p:sp>
        <p:nvSpPr>
          <p:cNvPr id="2" name="Прямоугольник 1"/>
          <p:cNvSpPr/>
          <p:nvPr/>
        </p:nvSpPr>
        <p:spPr>
          <a:xfrm>
            <a:off x="0" y="2795588"/>
            <a:ext cx="9144000" cy="299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553200" y="3124200"/>
            <a:ext cx="27717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000A10"/>
                </a:solidFill>
              </a:rPr>
              <a:t>Предметные </a:t>
            </a:r>
            <a:r>
              <a:rPr lang="ru-RU" sz="2400" i="1">
                <a:solidFill>
                  <a:srgbClr val="000A10"/>
                </a:solidFill>
              </a:rPr>
              <a:t> </a:t>
            </a:r>
          </a:p>
          <a:p>
            <a:r>
              <a:rPr lang="ru-RU" sz="2400"/>
              <a:t>опыт</a:t>
            </a:r>
          </a:p>
          <a:p>
            <a:r>
              <a:rPr lang="ru-RU" sz="2400" b="1"/>
              <a:t>получения, преобразования </a:t>
            </a:r>
            <a:r>
              <a:rPr lang="ru-RU" sz="2400"/>
              <a:t>и </a:t>
            </a:r>
            <a:r>
              <a:rPr lang="ru-RU" sz="2400" b="1"/>
              <a:t>применения</a:t>
            </a:r>
            <a:r>
              <a:rPr lang="ru-RU" sz="2400"/>
              <a:t> знаний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505200" y="3124200"/>
            <a:ext cx="30972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/>
              <a:t>Метапредметные</a:t>
            </a:r>
          </a:p>
          <a:p>
            <a:r>
              <a:rPr lang="ru-RU" sz="2400"/>
              <a:t>универсальные учебные</a:t>
            </a:r>
            <a:r>
              <a:rPr lang="ru-RU" sz="2400" b="1"/>
              <a:t> действия</a:t>
            </a:r>
            <a:r>
              <a:rPr lang="ru-RU" sz="2400"/>
              <a:t> (</a:t>
            </a:r>
            <a:r>
              <a:rPr lang="ru-RU" sz="2400" b="1">
                <a:solidFill>
                  <a:srgbClr val="2B03F5"/>
                </a:solidFill>
              </a:rPr>
              <a:t>познавательные</a:t>
            </a:r>
            <a:r>
              <a:rPr lang="ru-RU" sz="2400" b="1"/>
              <a:t>, </a:t>
            </a:r>
            <a:r>
              <a:rPr lang="ru-RU" sz="2400" b="1">
                <a:solidFill>
                  <a:srgbClr val="FF9900"/>
                </a:solidFill>
              </a:rPr>
              <a:t>регулятивные</a:t>
            </a:r>
            <a:r>
              <a:rPr lang="ru-RU" sz="2400" b="1"/>
              <a:t> </a:t>
            </a:r>
            <a:r>
              <a:rPr lang="ru-RU" sz="2400"/>
              <a:t>и</a:t>
            </a:r>
            <a:r>
              <a:rPr lang="ru-RU" sz="2400" b="1"/>
              <a:t> </a:t>
            </a:r>
            <a:r>
              <a:rPr lang="ru-RU" sz="2400" b="1">
                <a:solidFill>
                  <a:srgbClr val="299410"/>
                </a:solidFill>
              </a:rPr>
              <a:t>коммуникативные</a:t>
            </a:r>
            <a:r>
              <a:rPr lang="ru-RU" sz="2400"/>
              <a:t>)</a:t>
            </a:r>
          </a:p>
          <a:p>
            <a:pPr>
              <a:buFontTx/>
              <a:buChar char="•"/>
            </a:pPr>
            <a:endParaRPr lang="ru-RU" sz="24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3124200"/>
            <a:ext cx="3810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FF3300"/>
                </a:solidFill>
              </a:rPr>
              <a:t>Личностные</a:t>
            </a:r>
            <a:r>
              <a:rPr lang="ru-RU" sz="2400" b="1" u="sng">
                <a:solidFill>
                  <a:srgbClr val="000A10"/>
                </a:solidFill>
              </a:rPr>
              <a:t> </a:t>
            </a:r>
          </a:p>
          <a:p>
            <a:r>
              <a:rPr lang="ru-RU" sz="2400" b="1"/>
              <a:t>Ценностно-</a:t>
            </a:r>
          </a:p>
          <a:p>
            <a:r>
              <a:rPr lang="ru-RU" sz="2400" b="1"/>
              <a:t>смысловые установки</a:t>
            </a:r>
            <a:r>
              <a:rPr lang="ru-RU" sz="2400" b="1">
                <a:solidFill>
                  <a:srgbClr val="2B03F5"/>
                </a:solidFill>
              </a:rPr>
              <a:t> </a:t>
            </a:r>
            <a:r>
              <a:rPr lang="ru-RU" sz="2400"/>
              <a:t>личностной позиции, основы гражданской идентичности.</a:t>
            </a:r>
          </a:p>
        </p:txBody>
      </p:sp>
      <p:sp>
        <p:nvSpPr>
          <p:cNvPr id="22537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20669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/>
              <a:t>ФГОС – это требования к …</a:t>
            </a:r>
          </a:p>
          <a:p>
            <a:pPr algn="ctr">
              <a:spcBef>
                <a:spcPct val="50000"/>
              </a:spcBef>
            </a:pPr>
            <a:endParaRPr lang="ru-RU" sz="4000" b="1"/>
          </a:p>
          <a:p>
            <a:pPr algn="ctr">
              <a:spcBef>
                <a:spcPct val="50000"/>
              </a:spcBef>
            </a:pPr>
            <a:endParaRPr lang="ru-RU" b="1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429000" y="990600"/>
            <a:ext cx="2209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СТРУКТУРЕ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52400" y="990600"/>
            <a:ext cx="3124200" cy="741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РЕЗУЛЬТАТАМ</a:t>
            </a:r>
            <a:r>
              <a:rPr lang="ru-RU"/>
              <a:t> освоения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066800" y="1676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основной образовательной программы</a:t>
            </a:r>
            <a:endParaRPr lang="ru-RU" sz="1200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867400" y="990600"/>
            <a:ext cx="3124200" cy="741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УСЛОВИЯМ</a:t>
            </a:r>
            <a:r>
              <a:rPr lang="ru-RU"/>
              <a:t> реализации</a:t>
            </a:r>
          </a:p>
        </p:txBody>
      </p:sp>
      <p:grpSp>
        <p:nvGrpSpPr>
          <p:cNvPr id="487441" name="Group 17"/>
          <p:cNvGrpSpPr>
            <a:grpSpLocks/>
          </p:cNvGrpSpPr>
          <p:nvPr/>
        </p:nvGrpSpPr>
        <p:grpSpPr bwMode="auto">
          <a:xfrm>
            <a:off x="1600200" y="1752600"/>
            <a:ext cx="2895600" cy="838200"/>
            <a:chOff x="1008" y="1104"/>
            <a:chExt cx="1824" cy="528"/>
          </a:xfrm>
        </p:grpSpPr>
        <p:sp>
          <p:nvSpPr>
            <p:cNvPr id="22547" name="Line 8"/>
            <p:cNvSpPr>
              <a:spLocks noChangeShapeType="1"/>
            </p:cNvSpPr>
            <p:nvPr/>
          </p:nvSpPr>
          <p:spPr bwMode="auto">
            <a:xfrm>
              <a:off x="2832" y="1392"/>
              <a:ext cx="0" cy="24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Line 19"/>
            <p:cNvSpPr>
              <a:spLocks noChangeShapeType="1"/>
            </p:cNvSpPr>
            <p:nvPr/>
          </p:nvSpPr>
          <p:spPr bwMode="auto">
            <a:xfrm flipH="1">
              <a:off x="1008" y="1392"/>
              <a:ext cx="182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Line 20"/>
            <p:cNvSpPr>
              <a:spLocks noChangeShapeType="1"/>
            </p:cNvSpPr>
            <p:nvPr/>
          </p:nvSpPr>
          <p:spPr bwMode="auto">
            <a:xfrm>
              <a:off x="1008" y="1104"/>
              <a:ext cx="0" cy="28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500563" y="2795588"/>
            <a:ext cx="0" cy="40481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1692275" y="2819400"/>
            <a:ext cx="746125" cy="3143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7162800" y="2819400"/>
            <a:ext cx="685800" cy="38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4" name="Прямоугольник 2"/>
          <p:cNvSpPr>
            <a:spLocks noChangeArrowheads="1"/>
          </p:cNvSpPr>
          <p:nvPr/>
        </p:nvSpPr>
        <p:spPr bwMode="auto">
          <a:xfrm>
            <a:off x="152400" y="5468938"/>
            <a:ext cx="8839200" cy="12001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Система оценки результатов: КИМы проверяющие не знания, а умения ими пользоваться – действия! (сделано в нач.школе, меняются ГИА и ЕГЭ)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 animBg="1"/>
      <p:bldP spid="2" grpId="0" animBg="1"/>
      <p:bldP spid="17414" grpId="0" animBg="1"/>
      <p:bldP spid="17415" grpId="0" animBg="1"/>
      <p:bldP spid="17416" grpId="0"/>
      <p:bldP spid="17417" grpId="0" animBg="1"/>
      <p:bldP spid="10247" grpId="0" animBg="1"/>
      <p:bldP spid="10248" grpId="0" animBg="1"/>
      <p:bldP spid="10249" grpId="0" animBg="1"/>
      <p:bldP spid="4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p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473450"/>
            <a:ext cx="2590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Line 12"/>
          <p:cNvSpPr>
            <a:spLocks noChangeShapeType="1"/>
          </p:cNvSpPr>
          <p:nvPr/>
        </p:nvSpPr>
        <p:spPr bwMode="auto">
          <a:xfrm flipH="1" flipV="1">
            <a:off x="2286000" y="3048000"/>
            <a:ext cx="533400" cy="38100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0" y="76200"/>
            <a:ext cx="9144000" cy="6477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900" b="1">
                <a:solidFill>
                  <a:schemeClr val="tx2"/>
                </a:solidFill>
              </a:rPr>
              <a:t>НОВЫЙ РЕЗУЛЬТАТ - …  </a:t>
            </a:r>
          </a:p>
        </p:txBody>
      </p:sp>
      <p:sp>
        <p:nvSpPr>
          <p:cNvPr id="4105" name="Text Box 16"/>
          <p:cNvSpPr txBox="1">
            <a:spLocks noChangeArrowheads="1"/>
          </p:cNvSpPr>
          <p:nvPr/>
        </p:nvSpPr>
        <p:spPr bwMode="auto">
          <a:xfrm>
            <a:off x="-165100" y="2525713"/>
            <a:ext cx="25146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Умение оценивать свои и чужие поступки, стремление к созидательной деятельности </a:t>
            </a:r>
          </a:p>
        </p:txBody>
      </p:sp>
      <p:sp>
        <p:nvSpPr>
          <p:cNvPr id="4106" name="Text Box 17"/>
          <p:cNvSpPr txBox="1">
            <a:spLocks noChangeArrowheads="1"/>
          </p:cNvSpPr>
          <p:nvPr/>
        </p:nvSpPr>
        <p:spPr bwMode="auto">
          <a:xfrm>
            <a:off x="4495800" y="914400"/>
            <a:ext cx="28956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FF"/>
                </a:solidFill>
              </a:rPr>
              <a:t>Умение добывать, преобразовывать и представлять информацию</a:t>
            </a:r>
            <a:r>
              <a:rPr lang="ru-RU" sz="16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07" name="Text Box 18"/>
          <p:cNvSpPr txBox="1">
            <a:spLocks noChangeArrowheads="1"/>
          </p:cNvSpPr>
          <p:nvPr/>
        </p:nvSpPr>
        <p:spPr bwMode="auto">
          <a:xfrm>
            <a:off x="6019800" y="2590800"/>
            <a:ext cx="30480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99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9900"/>
                </a:solidFill>
              </a:rPr>
              <a:t>Умение донести свою позицию, понять других, договориться, чтобы сделать что-то сообща</a:t>
            </a:r>
            <a:endParaRPr lang="ru-RU" sz="1600" b="1">
              <a:solidFill>
                <a:srgbClr val="FF0000"/>
              </a:solidFill>
            </a:endParaRPr>
          </a:p>
        </p:txBody>
      </p:sp>
      <p:sp>
        <p:nvSpPr>
          <p:cNvPr id="4108" name="Text Box 19"/>
          <p:cNvSpPr txBox="1">
            <a:spLocks noChangeArrowheads="1"/>
          </p:cNvSpPr>
          <p:nvPr/>
        </p:nvSpPr>
        <p:spPr bwMode="auto">
          <a:xfrm>
            <a:off x="1600200" y="914400"/>
            <a:ext cx="28956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99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9900"/>
                </a:solidFill>
              </a:rPr>
              <a:t>Умение организовывать свои дела: ставить цель, планировать, получать и оценивать результат </a:t>
            </a:r>
          </a:p>
        </p:txBody>
      </p:sp>
      <p:pic>
        <p:nvPicPr>
          <p:cNvPr id="24584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990600"/>
            <a:ext cx="19050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738" y="4297363"/>
            <a:ext cx="1135062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6400800" y="4038600"/>
            <a:ext cx="4105275" cy="1989138"/>
            <a:chOff x="2925" y="527"/>
            <a:chExt cx="2835" cy="1588"/>
          </a:xfrm>
        </p:grpSpPr>
        <p:pic>
          <p:nvPicPr>
            <p:cNvPr id="24598" name="Picture 2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54" y="527"/>
              <a:ext cx="2806" cy="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9" name="Rectangle 24"/>
            <p:cNvSpPr>
              <a:spLocks noChangeArrowheads="1"/>
            </p:cNvSpPr>
            <p:nvPr/>
          </p:nvSpPr>
          <p:spPr bwMode="auto">
            <a:xfrm>
              <a:off x="2925" y="527"/>
              <a:ext cx="590" cy="15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0" name="Rectangle 25"/>
            <p:cNvSpPr>
              <a:spLocks noChangeArrowheads="1"/>
            </p:cNvSpPr>
            <p:nvPr/>
          </p:nvSpPr>
          <p:spPr bwMode="auto">
            <a:xfrm>
              <a:off x="4468" y="527"/>
              <a:ext cx="1292" cy="15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4587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1800" y="914400"/>
            <a:ext cx="1320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Line 12"/>
          <p:cNvSpPr>
            <a:spLocks noChangeShapeType="1"/>
          </p:cNvSpPr>
          <p:nvPr/>
        </p:nvSpPr>
        <p:spPr bwMode="auto">
          <a:xfrm flipH="1" flipV="1">
            <a:off x="3276600" y="2362200"/>
            <a:ext cx="533400" cy="68580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9" name="Line 12"/>
          <p:cNvSpPr>
            <a:spLocks noChangeShapeType="1"/>
          </p:cNvSpPr>
          <p:nvPr/>
        </p:nvSpPr>
        <p:spPr bwMode="auto">
          <a:xfrm flipV="1">
            <a:off x="4800600" y="2209800"/>
            <a:ext cx="304800" cy="76200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Line 12"/>
          <p:cNvSpPr>
            <a:spLocks noChangeShapeType="1"/>
          </p:cNvSpPr>
          <p:nvPr/>
        </p:nvSpPr>
        <p:spPr bwMode="auto">
          <a:xfrm flipV="1">
            <a:off x="5791200" y="3048000"/>
            <a:ext cx="533400" cy="38100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6" name="Text Box 23"/>
          <p:cNvSpPr txBox="1">
            <a:spLocks noChangeArrowheads="1"/>
          </p:cNvSpPr>
          <p:nvPr/>
        </p:nvSpPr>
        <p:spPr bwMode="auto">
          <a:xfrm>
            <a:off x="2552700" y="3048000"/>
            <a:ext cx="316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     ДЕЙСТВИЯ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00488" y="147638"/>
            <a:ext cx="57007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900" b="1">
                <a:solidFill>
                  <a:srgbClr val="000000"/>
                </a:solidFill>
              </a:rPr>
              <a:t> «деятель», а не «знайка»</a:t>
            </a:r>
          </a:p>
          <a:p>
            <a:pPr algn="ctr"/>
            <a:r>
              <a:rPr lang="ru-RU" sz="1000" b="1">
                <a:solidFill>
                  <a:srgbClr val="FF0000"/>
                </a:solidFill>
              </a:rPr>
              <a:t>Какие проблемы внедрения ФГОС?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2400" y="2505075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ЛИЧНОСТНЫЕ</a:t>
            </a:r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800225" y="920750"/>
            <a:ext cx="2547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9900"/>
                </a:solidFill>
              </a:rPr>
              <a:t>РЕГУЛЯТИВНЫЕ</a:t>
            </a:r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460875" y="985838"/>
            <a:ext cx="2840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</a:rPr>
              <a:t>ПОЗНАВАТЕЛЬНЫЕ</a:t>
            </a:r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562600" y="2571750"/>
            <a:ext cx="358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9900"/>
                </a:solidFill>
              </a:rPr>
              <a:t>КОММУНИКАТИВНЫЕ</a:t>
            </a:r>
            <a:endParaRPr lang="ru-RU"/>
          </a:p>
        </p:txBody>
      </p:sp>
      <p:sp>
        <p:nvSpPr>
          <p:cNvPr id="24597" name="Text Box 2"/>
          <p:cNvSpPr txBox="1">
            <a:spLocks noChangeArrowheads="1"/>
          </p:cNvSpPr>
          <p:nvPr/>
        </p:nvSpPr>
        <p:spPr bwMode="auto">
          <a:xfrm>
            <a:off x="0" y="5684838"/>
            <a:ext cx="9144000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Какие качества Вы хотите видеть у своего ребенка на выходе из школы, чтобы в современной жизни он был успешен? 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  <p:bldP spid="4107" grpId="0"/>
      <p:bldP spid="4108" grpId="0"/>
      <p:bldP spid="4116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5508625" y="1196975"/>
            <a:ext cx="34925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КТО будет учить?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6962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3700" b="1" smtClean="0">
                <a:solidFill>
                  <a:srgbClr val="FF0000"/>
                </a:solidFill>
              </a:rPr>
              <a:t>Образовательная система                        </a:t>
            </a:r>
            <a:br>
              <a:rPr lang="ru-RU" sz="3700" b="1" smtClean="0">
                <a:solidFill>
                  <a:srgbClr val="FF0000"/>
                </a:solidFill>
              </a:rPr>
            </a:br>
            <a:r>
              <a:rPr lang="ru-RU" sz="3700" b="1" smtClean="0">
                <a:solidFill>
                  <a:srgbClr val="0000FF"/>
                </a:solidFill>
              </a:rPr>
              <a:t>«Школа 2100»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82600" y="1143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ЗАЧЕМ учить? (цель)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4724400" y="4149725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ЧТО изучать? (содержание)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-252413" y="4149725"/>
            <a:ext cx="5181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КАК учить? (технологии)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152400" y="4581525"/>
            <a:ext cx="3698875" cy="21717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</a:rPr>
              <a:t>Проблемный диалог     </a:t>
            </a:r>
            <a:r>
              <a:rPr lang="ru-RU" sz="1400">
                <a:solidFill>
                  <a:srgbClr val="0000FF"/>
                </a:solidFill>
              </a:rPr>
              <a:t>(самим открывать знания)     </a:t>
            </a:r>
            <a:r>
              <a:rPr lang="ru-RU" sz="2000" b="1">
                <a:solidFill>
                  <a:srgbClr val="0000FF"/>
                </a:solidFill>
              </a:rPr>
              <a:t>Продуктивное чтение </a:t>
            </a:r>
            <a:r>
              <a:rPr lang="ru-RU" sz="1400">
                <a:solidFill>
                  <a:srgbClr val="0000FF"/>
                </a:solidFill>
              </a:rPr>
              <a:t>(понимать смысл текстов)   </a:t>
            </a:r>
            <a:r>
              <a:rPr lang="ru-RU" sz="2000" b="1">
                <a:solidFill>
                  <a:srgbClr val="0000FF"/>
                </a:solidFill>
              </a:rPr>
              <a:t>Оценивание успехов </a:t>
            </a:r>
            <a:r>
              <a:rPr lang="ru-RU" sz="1400">
                <a:solidFill>
                  <a:srgbClr val="0000FF"/>
                </a:solidFill>
              </a:rPr>
              <a:t>(адекватная самооценка)  </a:t>
            </a:r>
            <a:r>
              <a:rPr lang="ru-RU" sz="2000" b="1">
                <a:solidFill>
                  <a:srgbClr val="0000FF"/>
                </a:solidFill>
              </a:rPr>
              <a:t>Проектная технология </a:t>
            </a:r>
            <a:r>
              <a:rPr lang="ru-RU" sz="1400">
                <a:solidFill>
                  <a:srgbClr val="0000FF"/>
                </a:solidFill>
              </a:rPr>
              <a:t>(самостоятельные дела)</a:t>
            </a:r>
            <a:endParaRPr lang="ru-RU" sz="2000">
              <a:solidFill>
                <a:srgbClr val="0000FF"/>
              </a:solidFill>
            </a:endParaRPr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 flipH="1">
            <a:off x="2124075" y="696913"/>
            <a:ext cx="0" cy="522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4716463" y="1412875"/>
            <a:ext cx="863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8794" name="Line 10"/>
          <p:cNvSpPr>
            <a:spLocks noChangeShapeType="1"/>
          </p:cNvSpPr>
          <p:nvPr/>
        </p:nvSpPr>
        <p:spPr bwMode="auto">
          <a:xfrm flipH="1">
            <a:off x="2124075" y="3284538"/>
            <a:ext cx="0" cy="10080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1879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3263" y="1700213"/>
            <a:ext cx="21986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4895850" y="1628775"/>
            <a:ext cx="3409950" cy="193833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</a:rPr>
              <a:t>Свободный союз свободных людей, 40 тыс. педагогов; система повышения квалификации, журнал «Нач.шк.+до и после»</a:t>
            </a: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468313" y="1628775"/>
            <a:ext cx="3798887" cy="16319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</a:rPr>
              <a:t>Научная концепция: «Педагогика здравого смысла»                          развитие личности через культуру в деятельности</a:t>
            </a:r>
            <a:r>
              <a:rPr lang="ru-RU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18798" name="Picture 14" descr="Bunee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3124200"/>
            <a:ext cx="5461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9" name="Picture 15" descr=" Данилов Дмитрий Даимович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3349625"/>
            <a:ext cx="5651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00" name="Picture 16" descr=" Вахрушев Александр Александрович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0988" y="2349500"/>
            <a:ext cx="557212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01" name="Picture 17" descr=" Горячев Александр Владимирович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3352800"/>
            <a:ext cx="5667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02" name="Picture 18" descr=" Бунеев Рустэм Николаевич 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349500"/>
            <a:ext cx="5397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03" name="Picture 19" descr="Света для презентаций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1913" y="3367088"/>
            <a:ext cx="5461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04" name="Picture 24" descr="leontiev2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038" y="1268413"/>
            <a:ext cx="523875" cy="819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8805" name="Picture 21" descr="feldshtein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17975" y="1143000"/>
            <a:ext cx="60642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806" name="Text Box 22"/>
          <p:cNvSpPr txBox="1">
            <a:spLocks noChangeArrowheads="1"/>
          </p:cNvSpPr>
          <p:nvPr/>
        </p:nvSpPr>
        <p:spPr bwMode="auto">
          <a:xfrm>
            <a:off x="4924425" y="4572000"/>
            <a:ext cx="4067175" cy="21875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</a:rPr>
              <a:t>УМК от д/с до старшей школы</a:t>
            </a:r>
            <a:endParaRPr lang="ru-RU" sz="2400" b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ru-RU" sz="2400" b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ru-RU" sz="2000" b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ru-RU" sz="2000" b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ru-RU" sz="1400" b="1">
              <a:solidFill>
                <a:srgbClr val="FF0000"/>
              </a:solidFill>
            </a:endParaRPr>
          </a:p>
        </p:txBody>
      </p:sp>
      <p:sp>
        <p:nvSpPr>
          <p:cNvPr id="118807" name="Line 23"/>
          <p:cNvSpPr>
            <a:spLocks noChangeShapeType="1"/>
          </p:cNvSpPr>
          <p:nvPr/>
        </p:nvSpPr>
        <p:spPr bwMode="auto">
          <a:xfrm>
            <a:off x="3924300" y="5013325"/>
            <a:ext cx="93503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8808" name="Line 24"/>
          <p:cNvSpPr>
            <a:spLocks noChangeShapeType="1"/>
          </p:cNvSpPr>
          <p:nvPr/>
        </p:nvSpPr>
        <p:spPr bwMode="auto">
          <a:xfrm flipV="1">
            <a:off x="5292725" y="3429000"/>
            <a:ext cx="0" cy="7921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Text Box 25"/>
          <p:cNvSpPr txBox="1">
            <a:spLocks noChangeArrowheads="1"/>
          </p:cNvSpPr>
          <p:nvPr/>
        </p:nvSpPr>
        <p:spPr bwMode="auto">
          <a:xfrm rot="1709132">
            <a:off x="0" y="3657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solidFill>
                  <a:srgbClr val="FF0000"/>
                </a:solidFill>
              </a:rPr>
              <a:t>авторский</a:t>
            </a:r>
          </a:p>
        </p:txBody>
      </p:sp>
      <p:sp>
        <p:nvSpPr>
          <p:cNvPr id="26649" name="Text Box 26"/>
          <p:cNvSpPr txBox="1">
            <a:spLocks noChangeArrowheads="1"/>
          </p:cNvSpPr>
          <p:nvPr/>
        </p:nvSpPr>
        <p:spPr bwMode="auto">
          <a:xfrm rot="-1874608">
            <a:off x="2895600" y="3505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>
                <a:solidFill>
                  <a:srgbClr val="FF0000"/>
                </a:solidFill>
              </a:rPr>
              <a:t>коллектив 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257800" y="4953000"/>
            <a:ext cx="3505200" cy="1828800"/>
            <a:chOff x="3312" y="3120"/>
            <a:chExt cx="2208" cy="1152"/>
          </a:xfrm>
        </p:grpSpPr>
        <p:pic>
          <p:nvPicPr>
            <p:cNvPr id="26657" name="Picture 62" descr="KS_obl_v-rekl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312" y="3539"/>
              <a:ext cx="243" cy="3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6658" name="Picture 59" descr=" Русский язык (первые уроки). Учебное пособие для 1-го класса 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919" y="3539"/>
              <a:ext cx="257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9" name="Picture 61" descr="1Mat_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5" y="3535"/>
              <a:ext cx="249" cy="3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6660" name="Picture 57"/>
            <p:cNvPicPr>
              <a:picLocks noChangeAspect="1" noChangeArrowheads="1"/>
            </p:cNvPicPr>
            <p:nvPr/>
          </p:nvPicPr>
          <p:blipFill>
            <a:blip r:embed="rId15"/>
            <a:srcRect l="30130" t="11354" r="29713" b="8333"/>
            <a:stretch>
              <a:fillRect/>
            </a:stretch>
          </p:blipFill>
          <p:spPr bwMode="auto">
            <a:xfrm>
              <a:off x="5041" y="3539"/>
              <a:ext cx="239" cy="3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6661" name="Picture 35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986" y="3942"/>
              <a:ext cx="29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2" name="Picture 36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560" y="3888"/>
              <a:ext cx="31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3" name="Picture 37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424" y="3930"/>
              <a:ext cx="328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4" name="Picture 38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892" y="3120"/>
              <a:ext cx="263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6665" name="Picture 39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312" y="3120"/>
              <a:ext cx="234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6666" name="Picture 40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416" y="3120"/>
              <a:ext cx="297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7" name="Picture 41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896" y="3120"/>
              <a:ext cx="281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8" name="Picture 42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5232" y="3120"/>
              <a:ext cx="288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69" name="Line 43"/>
            <p:cNvSpPr>
              <a:spLocks noChangeShapeType="1"/>
            </p:cNvSpPr>
            <p:nvPr/>
          </p:nvSpPr>
          <p:spPr bwMode="auto">
            <a:xfrm flipV="1">
              <a:off x="3888" y="393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0" name="Line 44"/>
            <p:cNvSpPr>
              <a:spLocks noChangeShapeType="1"/>
            </p:cNvSpPr>
            <p:nvPr/>
          </p:nvSpPr>
          <p:spPr bwMode="auto">
            <a:xfrm flipH="1" flipV="1">
              <a:off x="3456" y="393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1" name="Line 45"/>
            <p:cNvSpPr>
              <a:spLocks noChangeShapeType="1"/>
            </p:cNvSpPr>
            <p:nvPr/>
          </p:nvSpPr>
          <p:spPr bwMode="auto">
            <a:xfrm flipV="1">
              <a:off x="3456" y="345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2" name="Line 46"/>
            <p:cNvSpPr>
              <a:spLocks noChangeShapeType="1"/>
            </p:cNvSpPr>
            <p:nvPr/>
          </p:nvSpPr>
          <p:spPr bwMode="auto">
            <a:xfrm flipV="1">
              <a:off x="4032" y="345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3" name="Line 47"/>
            <p:cNvSpPr>
              <a:spLocks noChangeShapeType="1"/>
            </p:cNvSpPr>
            <p:nvPr/>
          </p:nvSpPr>
          <p:spPr bwMode="auto">
            <a:xfrm flipV="1">
              <a:off x="4608" y="38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4" name="Line 48"/>
            <p:cNvSpPr>
              <a:spLocks noChangeShapeType="1"/>
            </p:cNvSpPr>
            <p:nvPr/>
          </p:nvSpPr>
          <p:spPr bwMode="auto">
            <a:xfrm flipV="1">
              <a:off x="5184" y="38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5" name="Line 49"/>
            <p:cNvSpPr>
              <a:spLocks noChangeShapeType="1"/>
            </p:cNvSpPr>
            <p:nvPr/>
          </p:nvSpPr>
          <p:spPr bwMode="auto">
            <a:xfrm flipV="1">
              <a:off x="4608" y="345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6" name="Line 50"/>
            <p:cNvSpPr>
              <a:spLocks noChangeShapeType="1"/>
            </p:cNvSpPr>
            <p:nvPr/>
          </p:nvSpPr>
          <p:spPr bwMode="auto">
            <a:xfrm flipH="1" flipV="1">
              <a:off x="5088" y="345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7" name="Line 51"/>
            <p:cNvSpPr>
              <a:spLocks noChangeShapeType="1"/>
            </p:cNvSpPr>
            <p:nvPr/>
          </p:nvSpPr>
          <p:spPr bwMode="auto">
            <a:xfrm flipV="1">
              <a:off x="5232" y="345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8" name="Line 52"/>
            <p:cNvSpPr>
              <a:spLocks noChangeShapeType="1"/>
            </p:cNvSpPr>
            <p:nvPr/>
          </p:nvSpPr>
          <p:spPr bwMode="auto">
            <a:xfrm>
              <a:off x="3552" y="33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9" name="Line 53"/>
            <p:cNvSpPr>
              <a:spLocks noChangeShapeType="1"/>
            </p:cNvSpPr>
            <p:nvPr/>
          </p:nvSpPr>
          <p:spPr bwMode="auto">
            <a:xfrm>
              <a:off x="3552" y="369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0" name="Line 54"/>
            <p:cNvSpPr>
              <a:spLocks noChangeShapeType="1"/>
            </p:cNvSpPr>
            <p:nvPr/>
          </p:nvSpPr>
          <p:spPr bwMode="auto">
            <a:xfrm>
              <a:off x="4176" y="331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1" name="Line 55"/>
            <p:cNvSpPr>
              <a:spLocks noChangeShapeType="1"/>
            </p:cNvSpPr>
            <p:nvPr/>
          </p:nvSpPr>
          <p:spPr bwMode="auto">
            <a:xfrm>
              <a:off x="4704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2" name="Line 56"/>
            <p:cNvSpPr>
              <a:spLocks noChangeShapeType="1"/>
            </p:cNvSpPr>
            <p:nvPr/>
          </p:nvSpPr>
          <p:spPr bwMode="auto">
            <a:xfrm>
              <a:off x="4176" y="36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3" name="Line 57"/>
            <p:cNvSpPr>
              <a:spLocks noChangeShapeType="1"/>
            </p:cNvSpPr>
            <p:nvPr/>
          </p:nvSpPr>
          <p:spPr bwMode="auto">
            <a:xfrm>
              <a:off x="4752" y="36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4" name="Line 58"/>
            <p:cNvSpPr>
              <a:spLocks noChangeShapeType="1"/>
            </p:cNvSpPr>
            <p:nvPr/>
          </p:nvSpPr>
          <p:spPr bwMode="auto">
            <a:xfrm>
              <a:off x="3888" y="412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5" name="Line 59"/>
            <p:cNvSpPr>
              <a:spLocks noChangeShapeType="1"/>
            </p:cNvSpPr>
            <p:nvPr/>
          </p:nvSpPr>
          <p:spPr bwMode="auto">
            <a:xfrm>
              <a:off x="4752" y="41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8845" name="Rectangle 61"/>
          <p:cNvSpPr>
            <a:spLocks noChangeArrowheads="1"/>
          </p:cNvSpPr>
          <p:nvPr/>
        </p:nvSpPr>
        <p:spPr bwMode="auto">
          <a:xfrm>
            <a:off x="152400" y="6096000"/>
            <a:ext cx="427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600">
                <a:cs typeface="Times New Roman" pitchFamily="18" charset="0"/>
              </a:rPr>
              <a:t>©</a:t>
            </a:r>
            <a:endParaRPr lang="ru-RU"/>
          </a:p>
        </p:txBody>
      </p:sp>
      <p:pic>
        <p:nvPicPr>
          <p:cNvPr id="118846" name="Picture 62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6200" y="5105400"/>
            <a:ext cx="5143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847" name="Rectangle 63"/>
          <p:cNvSpPr>
            <a:spLocks noChangeArrowheads="1"/>
          </p:cNvSpPr>
          <p:nvPr/>
        </p:nvSpPr>
        <p:spPr bwMode="auto">
          <a:xfrm>
            <a:off x="76200" y="4535488"/>
            <a:ext cx="533400" cy="498475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600" b="1">
                <a:cs typeface="Times New Roman" pitchFamily="18" charset="0"/>
              </a:rPr>
              <a:t>?!</a:t>
            </a:r>
            <a:r>
              <a:rPr lang="ru-RU" sz="2600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118848" name="Rectangle 64"/>
          <p:cNvSpPr>
            <a:spLocks noChangeArrowheads="1"/>
          </p:cNvSpPr>
          <p:nvPr/>
        </p:nvSpPr>
        <p:spPr bwMode="auto">
          <a:xfrm>
            <a:off x="76200" y="5486400"/>
            <a:ext cx="598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3200" b="1">
                <a:cs typeface="Times New Roman" pitchFamily="18" charset="0"/>
              </a:rPr>
              <a:t>☺</a:t>
            </a:r>
            <a:endParaRPr lang="ru-RU" sz="3200" b="1"/>
          </a:p>
        </p:txBody>
      </p:sp>
      <p:sp>
        <p:nvSpPr>
          <p:cNvPr id="64" name="Скругленная прямоугольная выноска 63"/>
          <p:cNvSpPr/>
          <p:nvPr/>
        </p:nvSpPr>
        <p:spPr>
          <a:xfrm>
            <a:off x="152400" y="1219200"/>
            <a:ext cx="7899400" cy="2536825"/>
          </a:xfrm>
          <a:prstGeom prst="wedgeRoundRectCallout">
            <a:avLst>
              <a:gd name="adj1" fmla="val 39622"/>
              <a:gd name="adj2" fmla="val 7066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rgbClr val="0000FF"/>
                </a:solidFill>
              </a:rPr>
              <a:t>Главные задачи новых «инструментов»: </a:t>
            </a:r>
          </a:p>
          <a:p>
            <a:pPr>
              <a:defRPr/>
            </a:pPr>
            <a:r>
              <a:rPr lang="ru-RU" sz="2200" b="1" dirty="0">
                <a:solidFill>
                  <a:srgbClr val="0000FF"/>
                </a:solidFill>
              </a:rPr>
              <a:t>1. </a:t>
            </a:r>
            <a:r>
              <a:rPr lang="ru-RU" sz="2200" dirty="0">
                <a:solidFill>
                  <a:schemeClr val="tx1"/>
                </a:solidFill>
              </a:rPr>
              <a:t>Помочь самостоятельной систематизации знаний учениками – построению ими своей картины мира </a:t>
            </a:r>
          </a:p>
          <a:p>
            <a:pPr>
              <a:defRPr/>
            </a:pPr>
            <a:r>
              <a:rPr lang="ru-RU" sz="2200" dirty="0">
                <a:solidFill>
                  <a:schemeClr val="tx1"/>
                </a:solidFill>
              </a:rPr>
              <a:t>в виде ответов на актуальные в каждом возрасте вопросы. </a:t>
            </a:r>
          </a:p>
          <a:p>
            <a:pPr>
              <a:defRPr/>
            </a:pPr>
            <a:r>
              <a:rPr lang="ru-RU" sz="2200" b="1" dirty="0">
                <a:solidFill>
                  <a:srgbClr val="0000FF"/>
                </a:solidFill>
              </a:rPr>
              <a:t>2.</a:t>
            </a:r>
            <a:r>
              <a:rPr lang="ru-RU" sz="2200" dirty="0">
                <a:solidFill>
                  <a:schemeClr val="tx1"/>
                </a:solidFill>
              </a:rPr>
              <a:t> Обеспечить учителя инструментарием для организации самостоятельной деятельности детей.</a:t>
            </a:r>
          </a:p>
        </p:txBody>
      </p:sp>
      <p:pic>
        <p:nvPicPr>
          <p:cNvPr id="65" name="Picture 199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315200" y="2438400"/>
            <a:ext cx="8620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8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8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8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8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8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8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8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8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8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8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8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8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8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8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8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8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8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 animBg="1"/>
      <p:bldP spid="118793" grpId="0" animBg="1"/>
      <p:bldP spid="118794" grpId="0" animBg="1"/>
      <p:bldP spid="118796" grpId="0" animBg="1"/>
      <p:bldP spid="118797" grpId="0" animBg="1"/>
      <p:bldP spid="118806" grpId="0" animBg="1"/>
      <p:bldP spid="118807" grpId="0" animBg="1"/>
      <p:bldP spid="118808" grpId="0" animBg="1"/>
      <p:bldP spid="118845" grpId="0"/>
      <p:bldP spid="118847" grpId="0" animBg="1"/>
      <p:bldP spid="118848" grpId="0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762000"/>
            <a:ext cx="1273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ru-RU" sz="3400" b="1" smtClean="0">
                <a:solidFill>
                  <a:srgbClr val="0000FF"/>
                </a:solidFill>
              </a:rPr>
              <a:t>Достаточно дать учителю новый УМК?</a:t>
            </a:r>
            <a:r>
              <a:rPr lang="ru-RU" sz="3700" b="1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-107950" y="2438400"/>
            <a:ext cx="1350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цель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-109538" y="5003800"/>
            <a:ext cx="1350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методика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-107950" y="3878263"/>
            <a:ext cx="1350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текст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1196975" y="2214563"/>
            <a:ext cx="3074988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СТАРЫЙ РЕЗУЛЬТАТ: </a:t>
            </a:r>
          </a:p>
          <a:p>
            <a:r>
              <a:rPr lang="ru-RU" sz="2000" b="1"/>
              <a:t>Передача </a:t>
            </a:r>
            <a:r>
              <a:rPr lang="ru-RU" sz="2000" b="1">
                <a:solidFill>
                  <a:srgbClr val="FF3300"/>
                </a:solidFill>
              </a:rPr>
              <a:t>знаний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1212850" y="3519488"/>
            <a:ext cx="3159125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Объяснить все так, </a:t>
            </a:r>
          </a:p>
          <a:p>
            <a:r>
              <a:rPr lang="ru-RU" sz="2000" b="1"/>
              <a:t>чтобы ученик понял  и </a:t>
            </a:r>
          </a:p>
          <a:p>
            <a:r>
              <a:rPr lang="ru-RU" sz="2000" b="1">
                <a:solidFill>
                  <a:srgbClr val="FF3300"/>
                </a:solidFill>
              </a:rPr>
              <a:t>запомнил</a:t>
            </a:r>
            <a:endParaRPr lang="ru-RU" sz="2000" b="1"/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212850" y="5094288"/>
            <a:ext cx="3240088" cy="1644650"/>
          </a:xfrm>
          <a:prstGeom prst="rect">
            <a:avLst/>
          </a:prstGeom>
          <a:solidFill>
            <a:srgbClr val="FFFFCC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Репродуктивные вопросы – </a:t>
            </a:r>
          </a:p>
          <a:p>
            <a:r>
              <a:rPr lang="ru-RU" sz="2000" b="1">
                <a:solidFill>
                  <a:srgbClr val="FF3300"/>
                </a:solidFill>
              </a:rPr>
              <a:t>повторение</a:t>
            </a:r>
            <a:r>
              <a:rPr lang="ru-RU" sz="2000" b="1"/>
              <a:t> и запоминание важных, но чужих мыслей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152400" y="1268413"/>
            <a:ext cx="3886200" cy="45720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Традиционный учебник</a:t>
            </a: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5292725" y="1268413"/>
            <a:ext cx="3851275" cy="457200"/>
          </a:xfrm>
          <a:prstGeom prst="rect">
            <a:avLst/>
          </a:prstGeom>
          <a:solidFill>
            <a:srgbClr val="8DF07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Новый учебник</a:t>
            </a: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4976813" y="2168525"/>
            <a:ext cx="4167187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29941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НОВЫЙ РЕЗУЛЬТАТ: </a:t>
            </a:r>
          </a:p>
          <a:p>
            <a:r>
              <a:rPr lang="ru-RU" sz="2000" b="1"/>
              <a:t>Развитие </a:t>
            </a:r>
            <a:r>
              <a:rPr lang="ru-RU" sz="2000" b="1">
                <a:solidFill>
                  <a:srgbClr val="008000"/>
                </a:solidFill>
              </a:rPr>
              <a:t>умений</a:t>
            </a:r>
            <a:r>
              <a:rPr lang="ru-RU" sz="2000" b="1"/>
              <a:t>, способов действий, личностных качеств</a:t>
            </a: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4976813" y="3429000"/>
            <a:ext cx="4167187" cy="1339850"/>
          </a:xfrm>
          <a:prstGeom prst="rect">
            <a:avLst/>
          </a:prstGeom>
          <a:solidFill>
            <a:srgbClr val="FFFFCC"/>
          </a:solidFill>
          <a:ln w="28575">
            <a:solidFill>
              <a:srgbClr val="29941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Предоставить возможность для </a:t>
            </a:r>
            <a:r>
              <a:rPr lang="ru-RU" sz="2000" b="1">
                <a:solidFill>
                  <a:srgbClr val="008000"/>
                </a:solidFill>
              </a:rPr>
              <a:t>самостоятельного поиска</a:t>
            </a:r>
            <a:r>
              <a:rPr lang="ru-RU" sz="2000" b="1"/>
              <a:t>: не давать всю информацию в готовом виде</a:t>
            </a:r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4976813" y="5029200"/>
            <a:ext cx="4167187" cy="1446213"/>
          </a:xfrm>
          <a:prstGeom prst="rect">
            <a:avLst/>
          </a:prstGeom>
          <a:solidFill>
            <a:srgbClr val="FFFFCC"/>
          </a:solidFill>
          <a:ln w="28575">
            <a:solidFill>
              <a:srgbClr val="29941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b="1"/>
              <a:t>Продуктивные задания: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b="1">
                <a:solidFill>
                  <a:srgbClr val="008000"/>
                </a:solidFill>
              </a:rPr>
              <a:t>получение нового</a:t>
            </a:r>
            <a:r>
              <a:rPr lang="ru-RU" sz="2000" b="1"/>
              <a:t> продукта – своего вывода, оценки.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b="1"/>
              <a:t>Поддержка</a:t>
            </a:r>
            <a:r>
              <a:rPr lang="ru-RU" sz="2000" b="1">
                <a:solidFill>
                  <a:srgbClr val="008000"/>
                </a:solidFill>
              </a:rPr>
              <a:t> технологий деятельностного типа </a:t>
            </a:r>
          </a:p>
        </p:txBody>
      </p:sp>
      <p:pic>
        <p:nvPicPr>
          <p:cNvPr id="28686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09600"/>
            <a:ext cx="1212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-1676400" y="609600"/>
            <a:ext cx="6858000" cy="6248400"/>
            <a:chOff x="-1056" y="384"/>
            <a:chExt cx="4320" cy="3936"/>
          </a:xfrm>
        </p:grpSpPr>
        <p:pic>
          <p:nvPicPr>
            <p:cNvPr id="28698" name="Picture 14" descr="STR 67-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056" y="432"/>
              <a:ext cx="3126" cy="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9" name="Rectangle 26"/>
            <p:cNvSpPr>
              <a:spLocks noChangeArrowheads="1"/>
            </p:cNvSpPr>
            <p:nvPr/>
          </p:nvSpPr>
          <p:spPr bwMode="auto">
            <a:xfrm>
              <a:off x="2064" y="384"/>
              <a:ext cx="1200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447800" y="2057400"/>
            <a:ext cx="3429000" cy="876300"/>
            <a:chOff x="912" y="1296"/>
            <a:chExt cx="2160" cy="552"/>
          </a:xfrm>
        </p:grpSpPr>
        <p:sp>
          <p:nvSpPr>
            <p:cNvPr id="28696" name="Text Box 16"/>
            <p:cNvSpPr txBox="1">
              <a:spLocks noChangeArrowheads="1"/>
            </p:cNvSpPr>
            <p:nvPr/>
          </p:nvSpPr>
          <p:spPr bwMode="auto">
            <a:xfrm>
              <a:off x="912" y="1392"/>
              <a:ext cx="1922" cy="410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ПОНИМАНИЕ И ПРИНЯТИЕ</a:t>
              </a:r>
            </a:p>
          </p:txBody>
        </p:sp>
        <p:sp>
          <p:nvSpPr>
            <p:cNvPr id="28697" name="AutoShape 17"/>
            <p:cNvSpPr>
              <a:spLocks noChangeArrowheads="1"/>
            </p:cNvSpPr>
            <p:nvPr/>
          </p:nvSpPr>
          <p:spPr bwMode="auto">
            <a:xfrm rot="5400000">
              <a:off x="2652" y="1428"/>
              <a:ext cx="552" cy="28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371600" y="3200400"/>
            <a:ext cx="3581400" cy="1219200"/>
            <a:chOff x="864" y="2016"/>
            <a:chExt cx="2256" cy="768"/>
          </a:xfrm>
        </p:grpSpPr>
        <p:sp>
          <p:nvSpPr>
            <p:cNvPr id="28694" name="Text Box 19"/>
            <p:cNvSpPr txBox="1">
              <a:spLocks noChangeArrowheads="1"/>
            </p:cNvSpPr>
            <p:nvPr/>
          </p:nvSpPr>
          <p:spPr bwMode="auto">
            <a:xfrm>
              <a:off x="864" y="2130"/>
              <a:ext cx="2016" cy="583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УМЕНИЕ ЗАДАВАТЬ ВОПРОСЫ, А НЕ ДАВАТЬ ГОТОВЫЕ ОТВЕТЫ</a:t>
              </a:r>
            </a:p>
          </p:txBody>
        </p:sp>
        <p:sp>
          <p:nvSpPr>
            <p:cNvPr id="28695" name="AutoShape 20"/>
            <p:cNvSpPr>
              <a:spLocks noChangeArrowheads="1"/>
            </p:cNvSpPr>
            <p:nvPr/>
          </p:nvSpPr>
          <p:spPr bwMode="auto">
            <a:xfrm rot="5400000">
              <a:off x="2592" y="2256"/>
              <a:ext cx="768" cy="28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371600" y="5029200"/>
            <a:ext cx="3505200" cy="1371600"/>
            <a:chOff x="864" y="3168"/>
            <a:chExt cx="2208" cy="864"/>
          </a:xfrm>
        </p:grpSpPr>
        <p:sp>
          <p:nvSpPr>
            <p:cNvPr id="28692" name="Text Box 22"/>
            <p:cNvSpPr txBox="1">
              <a:spLocks noChangeArrowheads="1"/>
            </p:cNvSpPr>
            <p:nvPr/>
          </p:nvSpPr>
          <p:spPr bwMode="auto">
            <a:xfrm>
              <a:off x="864" y="3215"/>
              <a:ext cx="1968" cy="756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ВЛАДЕНИЕ ПРИЕМАМИ ОРГАНИЗАЦИИ ПРОДУКТИВНОЙ ДЕЯТЕЛЬНОСТИ</a:t>
              </a:r>
            </a:p>
          </p:txBody>
        </p:sp>
        <p:sp>
          <p:nvSpPr>
            <p:cNvPr id="28693" name="AutoShape 23"/>
            <p:cNvSpPr>
              <a:spLocks noChangeArrowheads="1"/>
            </p:cNvSpPr>
            <p:nvPr/>
          </p:nvSpPr>
          <p:spPr bwMode="auto">
            <a:xfrm rot="5400000">
              <a:off x="2496" y="3456"/>
              <a:ext cx="864" cy="28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Скругленная прямоугольная выноска 1"/>
          <p:cNvSpPr/>
          <p:nvPr/>
        </p:nvSpPr>
        <p:spPr>
          <a:xfrm>
            <a:off x="1676400" y="1333500"/>
            <a:ext cx="3048000" cy="5067300"/>
          </a:xfrm>
          <a:prstGeom prst="wedgeRoundRectCallout">
            <a:avLst>
              <a:gd name="adj1" fmla="val -74924"/>
              <a:gd name="adj2" fmla="val -4057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cs typeface="Arial" pitchFamily="34" charset="0"/>
              </a:rPr>
              <a:t>Три этапа: </a:t>
            </a: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cs typeface="Arial" pitchFamily="34" charset="0"/>
              </a:rPr>
              <a:t>1.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«</a:t>
            </a:r>
            <a:r>
              <a:rPr lang="ru-RU" sz="2000" dirty="0">
                <a:solidFill>
                  <a:srgbClr val="FF0000"/>
                </a:solidFill>
                <a:cs typeface="Arial" pitchFamily="34" charset="0"/>
              </a:rPr>
              <a:t>Это не для моих детей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» или «</a:t>
            </a:r>
            <a:r>
              <a:rPr lang="ru-RU" sz="2000" dirty="0">
                <a:solidFill>
                  <a:srgbClr val="008000"/>
                </a:solidFill>
                <a:cs typeface="Arial" pitchFamily="34" charset="0"/>
              </a:rPr>
              <a:t>Мы всегда так работали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»</a:t>
            </a:r>
          </a:p>
          <a:p>
            <a:pPr>
              <a:defRPr/>
            </a:pPr>
            <a:endParaRPr lang="ru-RU" sz="2000" dirty="0">
              <a:solidFill>
                <a:schemeClr val="tx1"/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cs typeface="Arial" pitchFamily="34" charset="0"/>
              </a:rPr>
              <a:t>2.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 «</a:t>
            </a:r>
            <a:r>
              <a:rPr lang="ru-RU" sz="2000" dirty="0">
                <a:solidFill>
                  <a:srgbClr val="FF0000"/>
                </a:solidFill>
                <a:cs typeface="Arial" pitchFamily="34" charset="0"/>
              </a:rPr>
              <a:t>Пожалуй, в этом что-то есть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» или «</a:t>
            </a:r>
            <a:r>
              <a:rPr lang="ru-RU" sz="2000" dirty="0">
                <a:solidFill>
                  <a:srgbClr val="008000"/>
                </a:solidFill>
                <a:cs typeface="Arial" pitchFamily="34" charset="0"/>
              </a:rPr>
              <a:t>Я только сейчас понял, что вы от меня хотите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»</a:t>
            </a:r>
          </a:p>
          <a:p>
            <a:pPr>
              <a:defRPr/>
            </a:pPr>
            <a:endParaRPr lang="ru-RU" sz="2000" dirty="0">
              <a:solidFill>
                <a:schemeClr val="tx1"/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cs typeface="Arial" pitchFamily="34" charset="0"/>
              </a:rPr>
              <a:t>3. 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«</a:t>
            </a:r>
            <a:r>
              <a:rPr lang="ru-RU" sz="2000" dirty="0">
                <a:solidFill>
                  <a:srgbClr val="FF0000"/>
                </a:solidFill>
                <a:cs typeface="Arial" pitchFamily="34" charset="0"/>
              </a:rPr>
              <a:t>Удивительно, но у меня стало получаться!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» или «</a:t>
            </a:r>
            <a:r>
              <a:rPr lang="ru-RU" sz="2000" dirty="0">
                <a:solidFill>
                  <a:srgbClr val="008000"/>
                </a:solidFill>
                <a:cs typeface="Arial" pitchFamily="34" charset="0"/>
              </a:rPr>
              <a:t>Я теперь работаю совсем по-другому!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/>
      <p:bldP spid="122884" grpId="0"/>
      <p:bldP spid="122885" grpId="0"/>
      <p:bldP spid="122886" grpId="0" animBg="1"/>
      <p:bldP spid="122887" grpId="0" animBg="1"/>
      <p:bldP spid="122888" grpId="0" animBg="1"/>
      <p:bldP spid="122889" grpId="0" animBg="1"/>
      <p:bldP spid="122890" grpId="0" animBg="1"/>
      <p:bldP spid="122891" grpId="0" animBg="1"/>
      <p:bldP spid="122892" grpId="0" animBg="1"/>
      <p:bldP spid="12289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10191E-9682-4017-AC20-598F39CBC7BA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50482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</a:rPr>
              <a:t>Определяем цель, проблему: </a:t>
            </a:r>
            <a:br>
              <a:rPr lang="ru-RU" sz="2800" b="1" smtClean="0">
                <a:solidFill>
                  <a:srgbClr val="0000FF"/>
                </a:solidFill>
              </a:rPr>
            </a:br>
            <a:endParaRPr lang="ru-RU" sz="2000" b="1" i="1" smtClean="0">
              <a:solidFill>
                <a:srgbClr val="0000FF"/>
              </a:solidFill>
            </a:endParaRP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0" y="704850"/>
            <a:ext cx="3810000" cy="374332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cs typeface="Arial" charset="0"/>
              </a:rPr>
              <a:t>ФГОС требует новые результаты: не просто знания, а умение ими пользоваться, действовать. </a:t>
            </a:r>
          </a:p>
          <a:p>
            <a:r>
              <a:rPr lang="ru-RU" sz="2400" b="1">
                <a:cs typeface="Arial" charset="0"/>
              </a:rPr>
              <a:t>«Школа 2100» предлагает развивающие УМК - «инструменты» реализации ФГОС.</a:t>
            </a:r>
          </a:p>
        </p:txBody>
      </p:sp>
      <p:sp>
        <p:nvSpPr>
          <p:cNvPr id="30724" name="TextBox 10"/>
          <p:cNvSpPr txBox="1">
            <a:spLocks noChangeArrowheads="1"/>
          </p:cNvSpPr>
          <p:nvPr/>
        </p:nvSpPr>
        <p:spPr bwMode="auto">
          <a:xfrm>
            <a:off x="5334000" y="704850"/>
            <a:ext cx="3811588" cy="3743325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cs typeface="Arial" charset="0"/>
              </a:rPr>
              <a:t>При переходе на ФГОС массово увеличивается доля педагогов, которые впервые берут УМК «Школы 2100», но большинство из них имеет мало опыта работы с технологиями деятельностного типа</a:t>
            </a:r>
          </a:p>
        </p:txBody>
      </p:sp>
      <p:sp>
        <p:nvSpPr>
          <p:cNvPr id="30725" name="TextBox 11"/>
          <p:cNvSpPr txBox="1">
            <a:spLocks noChangeArrowheads="1"/>
          </p:cNvSpPr>
          <p:nvPr/>
        </p:nvSpPr>
        <p:spPr bwMode="auto">
          <a:xfrm>
            <a:off x="1547813" y="5024438"/>
            <a:ext cx="6084887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cs typeface="Arial" charset="0"/>
              </a:rPr>
              <a:t>ПРОБЛЕМА (цель проекта): «…. ?»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657600" y="2209800"/>
            <a:ext cx="1752600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500563" y="2597150"/>
            <a:ext cx="33337" cy="243205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2702</TotalTime>
  <Words>1531</Words>
  <Application>Microsoft Office PowerPoint</Application>
  <PresentationFormat>Экран (4:3)</PresentationFormat>
  <Paragraphs>347</Paragraphs>
  <Slides>20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Times New Roman</vt:lpstr>
      <vt:lpstr>Wingdings</vt:lpstr>
      <vt:lpstr>Оформление по умолчанию</vt:lpstr>
      <vt:lpstr>Федеральный инновационный проект: Реализация ФГОС и достижение нового образовательного результата через внедрение комплекса технологий деятельностного типа Образовательной системы  „Школа 2100“ в массовую практику начальной и основной школы  </vt:lpstr>
      <vt:lpstr>Наш статус</vt:lpstr>
      <vt:lpstr>Цель нашего проекта</vt:lpstr>
      <vt:lpstr>СТИХИЙНОЕ БЕДСТВИЕ ИЛИ ОСУЩЕСТВЛЕНИЕ МЕЧТЫ?</vt:lpstr>
      <vt:lpstr>Слайд 5</vt:lpstr>
      <vt:lpstr>Слайд 6</vt:lpstr>
      <vt:lpstr>Образовательная система                         «Школа 2100»</vt:lpstr>
      <vt:lpstr>Достаточно дать учителю новый УМК? </vt:lpstr>
      <vt:lpstr>Определяем цель, проблему:  </vt:lpstr>
      <vt:lpstr>Средства достижения цели проекта</vt:lpstr>
      <vt:lpstr>Слайд 11</vt:lpstr>
      <vt:lpstr>Слайд 12</vt:lpstr>
      <vt:lpstr>Слайд 13</vt:lpstr>
      <vt:lpstr>Традиционный урок даст новый результат? </vt:lpstr>
      <vt:lpstr>Урок по комплексу технологий «Школы 2100»</vt:lpstr>
      <vt:lpstr>План действий</vt:lpstr>
      <vt:lpstr>Процедура внедрения технологии</vt:lpstr>
      <vt:lpstr>Организация работы ФИП в регионе</vt:lpstr>
      <vt:lpstr>Сводный план работы на полгода</vt:lpstr>
      <vt:lpstr>РЕФЛЕКСИЯ:    Любые вопросы  можно задать  организаторам проекта  через сайт  www.school2100.ru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ион</dc:creator>
  <cp:lastModifiedBy>WiZaRd</cp:lastModifiedBy>
  <cp:revision>183</cp:revision>
  <cp:lastPrinted>1601-01-01T00:00:00Z</cp:lastPrinted>
  <dcterms:created xsi:type="dcterms:W3CDTF">1601-01-01T00:00:00Z</dcterms:created>
  <dcterms:modified xsi:type="dcterms:W3CDTF">2012-09-14T10:24:42Z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